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9" r:id="rId4"/>
    <p:sldId id="260" r:id="rId5"/>
    <p:sldId id="261" r:id="rId6"/>
    <p:sldId id="316" r:id="rId7"/>
    <p:sldId id="317" r:id="rId8"/>
    <p:sldId id="332" r:id="rId9"/>
    <p:sldId id="339" r:id="rId10"/>
    <p:sldId id="336" r:id="rId11"/>
    <p:sldId id="333" r:id="rId12"/>
    <p:sldId id="334" r:id="rId13"/>
    <p:sldId id="335" r:id="rId14"/>
    <p:sldId id="264" r:id="rId15"/>
    <p:sldId id="322" r:id="rId16"/>
    <p:sldId id="328" r:id="rId17"/>
    <p:sldId id="321" r:id="rId18"/>
    <p:sldId id="318" r:id="rId19"/>
    <p:sldId id="315" r:id="rId20"/>
    <p:sldId id="323" r:id="rId21"/>
    <p:sldId id="324" r:id="rId22"/>
    <p:sldId id="325" r:id="rId23"/>
    <p:sldId id="326" r:id="rId24"/>
    <p:sldId id="327" r:id="rId25"/>
    <p:sldId id="329" r:id="rId26"/>
    <p:sldId id="330" r:id="rId27"/>
    <p:sldId id="337" r:id="rId28"/>
    <p:sldId id="338" r:id="rId29"/>
    <p:sldId id="265" r:id="rId30"/>
    <p:sldId id="340" r:id="rId31"/>
    <p:sldId id="342" r:id="rId32"/>
    <p:sldId id="341" r:id="rId33"/>
    <p:sldId id="345" r:id="rId34"/>
    <p:sldId id="346" r:id="rId35"/>
    <p:sldId id="347" r:id="rId36"/>
    <p:sldId id="349" r:id="rId37"/>
    <p:sldId id="270" r:id="rId38"/>
    <p:sldId id="343" r:id="rId39"/>
    <p:sldId id="344" r:id="rId40"/>
    <p:sldId id="348" r:id="rId41"/>
    <p:sldId id="350" r:id="rId42"/>
    <p:sldId id="351" r:id="rId43"/>
    <p:sldId id="353" r:id="rId44"/>
    <p:sldId id="354" r:id="rId45"/>
    <p:sldId id="355" r:id="rId46"/>
    <p:sldId id="280" r:id="rId47"/>
    <p:sldId id="281" r:id="rId48"/>
    <p:sldId id="282" r:id="rId49"/>
    <p:sldId id="283" r:id="rId50"/>
    <p:sldId id="284" r:id="rId51"/>
    <p:sldId id="288" r:id="rId52"/>
    <p:sldId id="289" r:id="rId53"/>
    <p:sldId id="290" r:id="rId54"/>
    <p:sldId id="287" r:id="rId55"/>
    <p:sldId id="314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</p:sldIdLst>
  <p:sldSz cx="9144000" cy="6858000" type="screen4x3"/>
  <p:notesSz cx="6669088" cy="9928225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50021"/>
    <a:srgbClr val="CC9900"/>
    <a:srgbClr val="6600CC"/>
    <a:srgbClr val="33CC33"/>
    <a:srgbClr val="CC6600"/>
    <a:srgbClr val="FF99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47" autoAdjust="0"/>
    <p:restoredTop sz="94660"/>
  </p:normalViewPr>
  <p:slideViewPr>
    <p:cSldViewPr>
      <p:cViewPr varScale="1">
        <p:scale>
          <a:sx n="56" d="100"/>
          <a:sy n="56" d="100"/>
        </p:scale>
        <p:origin x="-1144" y="-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notesViewPr>
    <p:cSldViewPr>
      <p:cViewPr varScale="1">
        <p:scale>
          <a:sx n="56" d="100"/>
          <a:sy n="56" d="100"/>
        </p:scale>
        <p:origin x="-1920" y="-84"/>
      </p:cViewPr>
      <p:guideLst>
        <p:guide orient="horz" pos="3127"/>
        <p:guide pos="21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5" Type="http://schemas.openxmlformats.org/officeDocument/2006/relationships/image" Target="../media/image30.wmf"/><Relationship Id="rId6" Type="http://schemas.openxmlformats.org/officeDocument/2006/relationships/image" Target="../media/image31.wmf"/><Relationship Id="rId1" Type="http://schemas.openxmlformats.org/officeDocument/2006/relationships/image" Target="../media/image26.wmf"/><Relationship Id="rId2" Type="http://schemas.openxmlformats.org/officeDocument/2006/relationships/image" Target="../media/image2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4" Type="http://schemas.openxmlformats.org/officeDocument/2006/relationships/image" Target="../media/image74.wmf"/><Relationship Id="rId1" Type="http://schemas.openxmlformats.org/officeDocument/2006/relationships/image" Target="../media/image71.wmf"/><Relationship Id="rId2" Type="http://schemas.openxmlformats.org/officeDocument/2006/relationships/image" Target="../media/image72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4" Type="http://schemas.openxmlformats.org/officeDocument/2006/relationships/image" Target="../media/image80.wmf"/><Relationship Id="rId5" Type="http://schemas.openxmlformats.org/officeDocument/2006/relationships/image" Target="../media/image81.wmf"/><Relationship Id="rId6" Type="http://schemas.openxmlformats.org/officeDocument/2006/relationships/image" Target="../media/image82.wmf"/><Relationship Id="rId7" Type="http://schemas.openxmlformats.org/officeDocument/2006/relationships/image" Target="../media/image83.wmf"/><Relationship Id="rId8" Type="http://schemas.openxmlformats.org/officeDocument/2006/relationships/image" Target="../media/image84.wmf"/><Relationship Id="rId9" Type="http://schemas.openxmlformats.org/officeDocument/2006/relationships/image" Target="../media/image85.wmf"/><Relationship Id="rId10" Type="http://schemas.openxmlformats.org/officeDocument/2006/relationships/image" Target="../media/image86.wmf"/><Relationship Id="rId1" Type="http://schemas.openxmlformats.org/officeDocument/2006/relationships/image" Target="../media/image77.wmf"/><Relationship Id="rId2" Type="http://schemas.openxmlformats.org/officeDocument/2006/relationships/image" Target="../media/image7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Relationship Id="rId2" Type="http://schemas.openxmlformats.org/officeDocument/2006/relationships/image" Target="../media/image8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4" Type="http://schemas.openxmlformats.org/officeDocument/2006/relationships/image" Target="../media/image93.wmf"/><Relationship Id="rId5" Type="http://schemas.openxmlformats.org/officeDocument/2006/relationships/image" Target="../media/image94.wmf"/><Relationship Id="rId6" Type="http://schemas.openxmlformats.org/officeDocument/2006/relationships/image" Target="../media/image95.wmf"/><Relationship Id="rId1" Type="http://schemas.openxmlformats.org/officeDocument/2006/relationships/image" Target="../media/image90.wmf"/><Relationship Id="rId2" Type="http://schemas.openxmlformats.org/officeDocument/2006/relationships/image" Target="../media/image91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image" Target="../media/image97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1" Type="http://schemas.openxmlformats.org/officeDocument/2006/relationships/image" Target="../media/image100.wmf"/><Relationship Id="rId2" Type="http://schemas.openxmlformats.org/officeDocument/2006/relationships/image" Target="../media/image10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Relationship Id="rId2" Type="http://schemas.openxmlformats.org/officeDocument/2006/relationships/image" Target="../media/image11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1" Type="http://schemas.openxmlformats.org/officeDocument/2006/relationships/image" Target="../media/image100.wmf"/><Relationship Id="rId2" Type="http://schemas.openxmlformats.org/officeDocument/2006/relationships/image" Target="../media/image10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Relationship Id="rId2" Type="http://schemas.openxmlformats.org/officeDocument/2006/relationships/image" Target="../media/image115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1" Type="http://schemas.openxmlformats.org/officeDocument/2006/relationships/image" Target="../media/image100.wmf"/><Relationship Id="rId2" Type="http://schemas.openxmlformats.org/officeDocument/2006/relationships/image" Target="../media/image101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Relationship Id="rId2" Type="http://schemas.openxmlformats.org/officeDocument/2006/relationships/image" Target="../media/image129.wmf"/><Relationship Id="rId3" Type="http://schemas.openxmlformats.org/officeDocument/2006/relationships/image" Target="../media/image1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Relationship Id="rId2" Type="http://schemas.openxmlformats.org/officeDocument/2006/relationships/image" Target="../media/image13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5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Relationship Id="rId2" Type="http://schemas.openxmlformats.org/officeDocument/2006/relationships/image" Target="../media/image115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image" Target="../media/image13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Relationship Id="rId2" Type="http://schemas.openxmlformats.org/officeDocument/2006/relationships/image" Target="../media/image148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wmf"/><Relationship Id="rId2" Type="http://schemas.openxmlformats.org/officeDocument/2006/relationships/image" Target="../media/image151.wmf"/><Relationship Id="rId3" Type="http://schemas.openxmlformats.org/officeDocument/2006/relationships/image" Target="../media/image152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10.wmf"/><Relationship Id="rId5" Type="http://schemas.openxmlformats.org/officeDocument/2006/relationships/image" Target="../media/image11.wmf"/><Relationship Id="rId6" Type="http://schemas.openxmlformats.org/officeDocument/2006/relationships/image" Target="../media/image12.wmf"/><Relationship Id="rId7" Type="http://schemas.openxmlformats.org/officeDocument/2006/relationships/image" Target="../media/image13.wmf"/><Relationship Id="rId8" Type="http://schemas.openxmlformats.org/officeDocument/2006/relationships/image" Target="../media/image14.wmf"/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2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2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6663" y="9431338"/>
            <a:ext cx="289083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/>
            </a:lvl1pPr>
          </a:lstStyle>
          <a:p>
            <a:pPr>
              <a:defRPr/>
            </a:pPr>
            <a:fld id="{77B351F8-F325-4072-A231-3ACE46EAD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43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6663" y="0"/>
            <a:ext cx="289083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90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6750" y="4716463"/>
            <a:ext cx="5335588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90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890838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6663" y="9431338"/>
            <a:ext cx="289083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/>
            </a:lvl1pPr>
          </a:lstStyle>
          <a:p>
            <a:pPr>
              <a:defRPr/>
            </a:pPr>
            <a:fld id="{07BF80D9-DA9F-4337-BD15-58374D2F17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152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152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4C12D3B9-467F-4367-8C86-486524FCB07A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99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6065C82D-735B-4CA6-BECC-D107AB72A7E3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468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305300"/>
            <a:ext cx="38100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EF2264F6-EBE2-4F7D-880A-97F41138B5D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91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2FC44E52-B465-4C74-AE84-D855723DFAFD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293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80B6E1DB-2F7A-43EB-95F0-6ABA739AD177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13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84619865-5026-42CD-839A-641C8BF793D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1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E9566960-1ED6-41F1-87BF-FBD43B9C7420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6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4FD56282-697C-4DAC-8C5E-17D494FD3D78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059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F029300D-1B53-4E97-B48A-80F68E0BAFA2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23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B468C18F-3271-4692-A4C8-7E7A63A66F8E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05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solidFill>
                  <a:srgbClr val="A5002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chemeClr val="accent1"/>
                </a:solidFill>
              </a:rPr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>
                <a:solidFill>
                  <a:schemeClr val="accent1"/>
                </a:solidFill>
              </a:rPr>
              <a:t>	</a:t>
            </a:r>
            <a:r>
              <a:rPr lang="en-GB"/>
              <a:t>Slide</a:t>
            </a:r>
            <a:r>
              <a:rPr lang="en-US"/>
              <a:t>: </a:t>
            </a:r>
            <a:fld id="{0EDA8CC6-21F8-4BA0-860F-E04D5EFDF256}" type="slidenum">
              <a:rPr lang="en-US"/>
              <a:pPr>
                <a:defRPr/>
              </a:pPr>
              <a:t>‹#›</a:t>
            </a:fld>
            <a:endParaRPr lang="en-US"/>
          </a:p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350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9144000" cy="304800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6699FF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tabLst>
                <a:tab pos="8801100" algn="r"/>
              </a:tabLst>
              <a:defRPr sz="1200" b="1" smtClean="0">
                <a:solidFill>
                  <a:schemeClr val="accent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r>
              <a:rPr lang="en-GB"/>
              <a:t>Advanced Image/Video Processing: </a:t>
            </a:r>
            <a:r>
              <a:rPr lang="en-GB">
                <a:solidFill>
                  <a:schemeClr val="bg1"/>
                </a:solidFill>
              </a:rPr>
              <a:t>Chapter 03 – Fourier Transform</a:t>
            </a:r>
            <a:r>
              <a:rPr lang="en-GB"/>
              <a:t>	</a:t>
            </a:r>
            <a:r>
              <a:rPr lang="en-GB">
                <a:solidFill>
                  <a:srgbClr val="A50021"/>
                </a:solidFill>
              </a:rPr>
              <a:t>Slide</a:t>
            </a:r>
            <a:r>
              <a:rPr lang="en-US">
                <a:solidFill>
                  <a:srgbClr val="A50021"/>
                </a:solidFill>
              </a:rPr>
              <a:t>: </a:t>
            </a:r>
            <a:fld id="{675ED9FB-F7B8-471A-BFDF-391DD9DC4840}" type="slidenum">
              <a:rPr lang="en-US">
                <a:solidFill>
                  <a:srgbClr val="A50021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A50021"/>
              </a:solidFill>
            </a:endParaRPr>
          </a:p>
          <a:p>
            <a:pPr>
              <a:defRPr/>
            </a:pPr>
            <a:endParaRPr lang="en-GB">
              <a:solidFill>
                <a:srgbClr val="A5002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000099"/>
          </a:solidFill>
          <a:latin typeface="Arial Unicode MS" panose="020B060402020202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@"/>
        <a:defRPr sz="2400" b="1" kern="1200">
          <a:solidFill>
            <a:srgbClr val="006600"/>
          </a:solidFill>
          <a:latin typeface="Tahoma" panose="020B060403050404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1.w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12.wmf"/><Relationship Id="rId15" Type="http://schemas.openxmlformats.org/officeDocument/2006/relationships/oleObject" Target="../embeddings/oleObject13.bin"/><Relationship Id="rId16" Type="http://schemas.openxmlformats.org/officeDocument/2006/relationships/image" Target="../media/image13.wmf"/><Relationship Id="rId17" Type="http://schemas.openxmlformats.org/officeDocument/2006/relationships/oleObject" Target="../embeddings/oleObject14.bin"/><Relationship Id="rId18" Type="http://schemas.openxmlformats.org/officeDocument/2006/relationships/image" Target="../media/image1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9.w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18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9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4.w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5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20" Type="http://schemas.openxmlformats.org/officeDocument/2006/relationships/oleObject" Target="../embeddings/oleObject34.bin"/><Relationship Id="rId21" Type="http://schemas.openxmlformats.org/officeDocument/2006/relationships/oleObject" Target="../embeddings/oleObject35.bin"/><Relationship Id="rId10" Type="http://schemas.openxmlformats.org/officeDocument/2006/relationships/image" Target="../media/image29.wmf"/><Relationship Id="rId11" Type="http://schemas.openxmlformats.org/officeDocument/2006/relationships/oleObject" Target="../embeddings/oleObject27.bin"/><Relationship Id="rId12" Type="http://schemas.openxmlformats.org/officeDocument/2006/relationships/image" Target="../media/image30.w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31.wmf"/><Relationship Id="rId15" Type="http://schemas.openxmlformats.org/officeDocument/2006/relationships/oleObject" Target="../embeddings/oleObject29.bin"/><Relationship Id="rId16" Type="http://schemas.openxmlformats.org/officeDocument/2006/relationships/oleObject" Target="../embeddings/oleObject30.bin"/><Relationship Id="rId17" Type="http://schemas.openxmlformats.org/officeDocument/2006/relationships/oleObject" Target="../embeddings/oleObject31.bin"/><Relationship Id="rId18" Type="http://schemas.openxmlformats.org/officeDocument/2006/relationships/oleObject" Target="../embeddings/oleObject32.bin"/><Relationship Id="rId19" Type="http://schemas.openxmlformats.org/officeDocument/2006/relationships/oleObject" Target="../embeddings/oleObject33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6.w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7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40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41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42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43.w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44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45.w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6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4" Type="http://schemas.openxmlformats.org/officeDocument/2006/relationships/image" Target="../media/image47.w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48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49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50.w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51.w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oleObject" Target="../embeddings/oleObject48.bin"/><Relationship Id="rId5" Type="http://schemas.openxmlformats.org/officeDocument/2006/relationships/image" Target="../media/image63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4" Type="http://schemas.openxmlformats.org/officeDocument/2006/relationships/image" Target="../media/image64.w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65.w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66.w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4" Type="http://schemas.openxmlformats.org/officeDocument/2006/relationships/image" Target="../media/image67.w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68.w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4" Type="http://schemas.openxmlformats.org/officeDocument/2006/relationships/image" Target="../media/image69.w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70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4" Type="http://schemas.openxmlformats.org/officeDocument/2006/relationships/image" Target="../media/image71.w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72.w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73.w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74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20" Type="http://schemas.openxmlformats.org/officeDocument/2006/relationships/image" Target="../media/image85.wmf"/><Relationship Id="rId21" Type="http://schemas.openxmlformats.org/officeDocument/2006/relationships/oleObject" Target="../embeddings/oleObject69.bin"/><Relationship Id="rId22" Type="http://schemas.openxmlformats.org/officeDocument/2006/relationships/image" Target="../media/image86.wmf"/><Relationship Id="rId10" Type="http://schemas.openxmlformats.org/officeDocument/2006/relationships/image" Target="../media/image80.wmf"/><Relationship Id="rId11" Type="http://schemas.openxmlformats.org/officeDocument/2006/relationships/oleObject" Target="../embeddings/oleObject64.bin"/><Relationship Id="rId12" Type="http://schemas.openxmlformats.org/officeDocument/2006/relationships/image" Target="../media/image81.wmf"/><Relationship Id="rId13" Type="http://schemas.openxmlformats.org/officeDocument/2006/relationships/oleObject" Target="../embeddings/oleObject65.bin"/><Relationship Id="rId14" Type="http://schemas.openxmlformats.org/officeDocument/2006/relationships/image" Target="../media/image82.wmf"/><Relationship Id="rId15" Type="http://schemas.openxmlformats.org/officeDocument/2006/relationships/oleObject" Target="../embeddings/oleObject66.bin"/><Relationship Id="rId16" Type="http://schemas.openxmlformats.org/officeDocument/2006/relationships/image" Target="../media/image83.wmf"/><Relationship Id="rId17" Type="http://schemas.openxmlformats.org/officeDocument/2006/relationships/oleObject" Target="../embeddings/oleObject67.bin"/><Relationship Id="rId18" Type="http://schemas.openxmlformats.org/officeDocument/2006/relationships/image" Target="../media/image84.wmf"/><Relationship Id="rId19" Type="http://schemas.openxmlformats.org/officeDocument/2006/relationships/oleObject" Target="../embeddings/oleObject68.bin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0.bin"/><Relationship Id="rId4" Type="http://schemas.openxmlformats.org/officeDocument/2006/relationships/image" Target="../media/image77.w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79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4" Type="http://schemas.openxmlformats.org/officeDocument/2006/relationships/image" Target="../media/image87.w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88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89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7.bin"/><Relationship Id="rId12" Type="http://schemas.openxmlformats.org/officeDocument/2006/relationships/image" Target="../media/image94.wmf"/><Relationship Id="rId13" Type="http://schemas.openxmlformats.org/officeDocument/2006/relationships/oleObject" Target="../embeddings/oleObject78.bin"/><Relationship Id="rId14" Type="http://schemas.openxmlformats.org/officeDocument/2006/relationships/image" Target="../media/image95.w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73.bin"/><Relationship Id="rId4" Type="http://schemas.openxmlformats.org/officeDocument/2006/relationships/image" Target="../media/image90.wmf"/><Relationship Id="rId5" Type="http://schemas.openxmlformats.org/officeDocument/2006/relationships/oleObject" Target="../embeddings/oleObject74.bin"/><Relationship Id="rId6" Type="http://schemas.openxmlformats.org/officeDocument/2006/relationships/image" Target="../media/image91.wmf"/><Relationship Id="rId7" Type="http://schemas.openxmlformats.org/officeDocument/2006/relationships/oleObject" Target="../embeddings/oleObject75.bin"/><Relationship Id="rId8" Type="http://schemas.openxmlformats.org/officeDocument/2006/relationships/image" Target="../media/image92.wmf"/><Relationship Id="rId9" Type="http://schemas.openxmlformats.org/officeDocument/2006/relationships/oleObject" Target="../embeddings/oleObject76.bin"/><Relationship Id="rId10" Type="http://schemas.openxmlformats.org/officeDocument/2006/relationships/image" Target="../media/image93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oleObject" Target="../embeddings/oleObject79.bin"/><Relationship Id="rId6" Type="http://schemas.openxmlformats.org/officeDocument/2006/relationships/image" Target="../media/image96.w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97.w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wmf"/><Relationship Id="rId12" Type="http://schemas.openxmlformats.org/officeDocument/2006/relationships/oleObject" Target="../embeddings/oleObject83.bin"/><Relationship Id="rId13" Type="http://schemas.openxmlformats.org/officeDocument/2006/relationships/image" Target="../media/image102.wmf"/><Relationship Id="rId14" Type="http://schemas.openxmlformats.org/officeDocument/2006/relationships/oleObject" Target="../embeddings/oleObject84.bin"/><Relationship Id="rId15" Type="http://schemas.openxmlformats.org/officeDocument/2006/relationships/image" Target="../media/image103.wmf"/><Relationship Id="rId16" Type="http://schemas.openxmlformats.org/officeDocument/2006/relationships/oleObject" Target="../embeddings/oleObject85.bin"/><Relationship Id="rId17" Type="http://schemas.openxmlformats.org/officeDocument/2006/relationships/image" Target="../media/image104.w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5.jpeg"/><Relationship Id="rId4" Type="http://schemas.openxmlformats.org/officeDocument/2006/relationships/image" Target="../media/image106.jpeg"/><Relationship Id="rId5" Type="http://schemas.openxmlformats.org/officeDocument/2006/relationships/image" Target="../media/image107.jpeg"/><Relationship Id="rId6" Type="http://schemas.openxmlformats.org/officeDocument/2006/relationships/image" Target="../media/image108.jpeg"/><Relationship Id="rId7" Type="http://schemas.openxmlformats.org/officeDocument/2006/relationships/image" Target="../media/image109.jpeg"/><Relationship Id="rId8" Type="http://schemas.openxmlformats.org/officeDocument/2006/relationships/oleObject" Target="../embeddings/oleObject81.bin"/><Relationship Id="rId9" Type="http://schemas.openxmlformats.org/officeDocument/2006/relationships/image" Target="../media/image100.wmf"/><Relationship Id="rId10" Type="http://schemas.openxmlformats.org/officeDocument/2006/relationships/oleObject" Target="../embeddings/oleObject8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4" Type="http://schemas.openxmlformats.org/officeDocument/2006/relationships/image" Target="../media/image112.jpeg"/><Relationship Id="rId5" Type="http://schemas.openxmlformats.org/officeDocument/2006/relationships/oleObject" Target="../embeddings/oleObject86.bin"/><Relationship Id="rId6" Type="http://schemas.openxmlformats.org/officeDocument/2006/relationships/image" Target="../media/image110.wmf"/><Relationship Id="rId7" Type="http://schemas.openxmlformats.org/officeDocument/2006/relationships/image" Target="../media/image99.jpeg"/><Relationship Id="rId8" Type="http://schemas.openxmlformats.org/officeDocument/2006/relationships/image" Target="../media/image113.jpeg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oleObject" Target="../embeddings/oleObject87.bin"/><Relationship Id="rId6" Type="http://schemas.openxmlformats.org/officeDocument/2006/relationships/image" Target="../media/image114.wmf"/><Relationship Id="rId7" Type="http://schemas.openxmlformats.org/officeDocument/2006/relationships/oleObject" Target="../embeddings/oleObject88.bin"/><Relationship Id="rId8" Type="http://schemas.openxmlformats.org/officeDocument/2006/relationships/image" Target="../media/image115.w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.wmf"/><Relationship Id="rId5" Type="http://schemas.openxmlformats.org/officeDocument/2006/relationships/image" Target="../media/image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wmf"/><Relationship Id="rId12" Type="http://schemas.openxmlformats.org/officeDocument/2006/relationships/oleObject" Target="../embeddings/oleObject91.bin"/><Relationship Id="rId13" Type="http://schemas.openxmlformats.org/officeDocument/2006/relationships/image" Target="../media/image102.wmf"/><Relationship Id="rId14" Type="http://schemas.openxmlformats.org/officeDocument/2006/relationships/oleObject" Target="../embeddings/oleObject92.bin"/><Relationship Id="rId15" Type="http://schemas.openxmlformats.org/officeDocument/2006/relationships/image" Target="../media/image103.wmf"/><Relationship Id="rId16" Type="http://schemas.openxmlformats.org/officeDocument/2006/relationships/oleObject" Target="../embeddings/oleObject93.bin"/><Relationship Id="rId17" Type="http://schemas.openxmlformats.org/officeDocument/2006/relationships/image" Target="../media/image104.w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8.jpeg"/><Relationship Id="rId4" Type="http://schemas.openxmlformats.org/officeDocument/2006/relationships/image" Target="../media/image119.jpeg"/><Relationship Id="rId5" Type="http://schemas.openxmlformats.org/officeDocument/2006/relationships/image" Target="../media/image120.jpeg"/><Relationship Id="rId6" Type="http://schemas.openxmlformats.org/officeDocument/2006/relationships/image" Target="../media/image121.jpeg"/><Relationship Id="rId7" Type="http://schemas.openxmlformats.org/officeDocument/2006/relationships/image" Target="../media/image122.jpeg"/><Relationship Id="rId8" Type="http://schemas.openxmlformats.org/officeDocument/2006/relationships/oleObject" Target="../embeddings/oleObject89.bin"/><Relationship Id="rId9" Type="http://schemas.openxmlformats.org/officeDocument/2006/relationships/image" Target="../media/image100.wmf"/><Relationship Id="rId10" Type="http://schemas.openxmlformats.org/officeDocument/2006/relationships/oleObject" Target="../embeddings/oleObject9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4" Type="http://schemas.openxmlformats.org/officeDocument/2006/relationships/oleObject" Target="../embeddings/oleObject94.bin"/><Relationship Id="rId5" Type="http://schemas.openxmlformats.org/officeDocument/2006/relationships/image" Target="../media/image123.wmf"/><Relationship Id="rId6" Type="http://schemas.openxmlformats.org/officeDocument/2006/relationships/oleObject" Target="../embeddings/oleObject95.bin"/><Relationship Id="rId7" Type="http://schemas.openxmlformats.org/officeDocument/2006/relationships/image" Target="../media/image115.w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wmf"/><Relationship Id="rId12" Type="http://schemas.openxmlformats.org/officeDocument/2006/relationships/oleObject" Target="../embeddings/oleObject100.bin"/><Relationship Id="rId13" Type="http://schemas.openxmlformats.org/officeDocument/2006/relationships/image" Target="../media/image104.w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5.jpeg"/><Relationship Id="rId4" Type="http://schemas.openxmlformats.org/officeDocument/2006/relationships/oleObject" Target="../embeddings/oleObject96.bin"/><Relationship Id="rId5" Type="http://schemas.openxmlformats.org/officeDocument/2006/relationships/image" Target="../media/image100.wmf"/><Relationship Id="rId6" Type="http://schemas.openxmlformats.org/officeDocument/2006/relationships/oleObject" Target="../embeddings/oleObject97.bin"/><Relationship Id="rId7" Type="http://schemas.openxmlformats.org/officeDocument/2006/relationships/image" Target="../media/image101.wmf"/><Relationship Id="rId8" Type="http://schemas.openxmlformats.org/officeDocument/2006/relationships/oleObject" Target="../embeddings/oleObject98.bin"/><Relationship Id="rId9" Type="http://schemas.openxmlformats.org/officeDocument/2006/relationships/image" Target="../media/image102.wmf"/><Relationship Id="rId10" Type="http://schemas.openxmlformats.org/officeDocument/2006/relationships/oleObject" Target="../embeddings/oleObject99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jpeg"/><Relationship Id="rId3" Type="http://schemas.openxmlformats.org/officeDocument/2006/relationships/image" Target="../media/image12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4" Type="http://schemas.openxmlformats.org/officeDocument/2006/relationships/oleObject" Target="../embeddings/oleObject101.bin"/><Relationship Id="rId5" Type="http://schemas.openxmlformats.org/officeDocument/2006/relationships/image" Target="../media/image128.wmf"/><Relationship Id="rId6" Type="http://schemas.openxmlformats.org/officeDocument/2006/relationships/oleObject" Target="../embeddings/oleObject102.bin"/><Relationship Id="rId7" Type="http://schemas.openxmlformats.org/officeDocument/2006/relationships/image" Target="../media/image129.wmf"/><Relationship Id="rId8" Type="http://schemas.openxmlformats.org/officeDocument/2006/relationships/oleObject" Target="../embeddings/oleObject103.bin"/><Relationship Id="rId9" Type="http://schemas.openxmlformats.org/officeDocument/2006/relationships/image" Target="../media/image130.wmf"/><Relationship Id="rId10" Type="http://schemas.openxmlformats.org/officeDocument/2006/relationships/image" Target="../media/image132.jpe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4" Type="http://schemas.openxmlformats.org/officeDocument/2006/relationships/oleObject" Target="../embeddings/oleObject104.bin"/><Relationship Id="rId5" Type="http://schemas.openxmlformats.org/officeDocument/2006/relationships/image" Target="../media/image133.wmf"/><Relationship Id="rId6" Type="http://schemas.openxmlformats.org/officeDocument/2006/relationships/oleObject" Target="../embeddings/oleObject105.bin"/><Relationship Id="rId7" Type="http://schemas.openxmlformats.org/officeDocument/2006/relationships/image" Target="../media/image134.wmf"/><Relationship Id="rId8" Type="http://schemas.openxmlformats.org/officeDocument/2006/relationships/oleObject" Target="../embeddings/oleObject106.bin"/><Relationship Id="rId9" Type="http://schemas.openxmlformats.org/officeDocument/2006/relationships/image" Target="../media/image135.w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137.w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138.wmf"/><Relationship Id="rId7" Type="http://schemas.openxmlformats.org/officeDocument/2006/relationships/image" Target="../media/image132.jpeg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4" Type="http://schemas.openxmlformats.org/officeDocument/2006/relationships/oleObject" Target="../embeddings/oleObject109.bin"/><Relationship Id="rId5" Type="http://schemas.openxmlformats.org/officeDocument/2006/relationships/image" Target="../media/image133.wmf"/><Relationship Id="rId6" Type="http://schemas.openxmlformats.org/officeDocument/2006/relationships/oleObject" Target="../embeddings/oleObject110.bin"/><Relationship Id="rId7" Type="http://schemas.openxmlformats.org/officeDocument/2006/relationships/image" Target="../media/image134.wmf"/><Relationship Id="rId8" Type="http://schemas.openxmlformats.org/officeDocument/2006/relationships/oleObject" Target="../embeddings/oleObject111.bin"/><Relationship Id="rId9" Type="http://schemas.openxmlformats.org/officeDocument/2006/relationships/image" Target="../media/image135.w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4" Type="http://schemas.openxmlformats.org/officeDocument/2006/relationships/oleObject" Target="../embeddings/oleObject112.bin"/><Relationship Id="rId5" Type="http://schemas.openxmlformats.org/officeDocument/2006/relationships/image" Target="../media/image140.wmf"/><Relationship Id="rId6" Type="http://schemas.openxmlformats.org/officeDocument/2006/relationships/oleObject" Target="../embeddings/oleObject113.bin"/><Relationship Id="rId7" Type="http://schemas.openxmlformats.org/officeDocument/2006/relationships/image" Target="../media/image115.w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4" Type="http://schemas.openxmlformats.org/officeDocument/2006/relationships/oleObject" Target="../embeddings/oleObject114.bin"/><Relationship Id="rId5" Type="http://schemas.openxmlformats.org/officeDocument/2006/relationships/image" Target="../media/image133.wmf"/><Relationship Id="rId6" Type="http://schemas.openxmlformats.org/officeDocument/2006/relationships/oleObject" Target="../embeddings/oleObject115.bin"/><Relationship Id="rId7" Type="http://schemas.openxmlformats.org/officeDocument/2006/relationships/image" Target="../media/image134.wmf"/><Relationship Id="rId8" Type="http://schemas.openxmlformats.org/officeDocument/2006/relationships/oleObject" Target="../embeddings/oleObject116.bin"/><Relationship Id="rId9" Type="http://schemas.openxmlformats.org/officeDocument/2006/relationships/image" Target="../media/image135.w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143.w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4" Type="http://schemas.openxmlformats.org/officeDocument/2006/relationships/oleObject" Target="../embeddings/oleObject118.bin"/><Relationship Id="rId5" Type="http://schemas.openxmlformats.org/officeDocument/2006/relationships/image" Target="../media/image145.w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147.wmf"/><Relationship Id="rId6" Type="http://schemas.openxmlformats.org/officeDocument/2006/relationships/oleObject" Target="../embeddings/oleObject120.bin"/><Relationship Id="rId7" Type="http://schemas.openxmlformats.org/officeDocument/2006/relationships/image" Target="../media/image148.w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4" Type="http://schemas.openxmlformats.org/officeDocument/2006/relationships/oleObject" Target="../embeddings/oleObject121.bin"/><Relationship Id="rId5" Type="http://schemas.openxmlformats.org/officeDocument/2006/relationships/image" Target="../media/image150.wmf"/><Relationship Id="rId6" Type="http://schemas.openxmlformats.org/officeDocument/2006/relationships/oleObject" Target="../embeddings/oleObject122.bin"/><Relationship Id="rId7" Type="http://schemas.openxmlformats.org/officeDocument/2006/relationships/image" Target="../media/image151.wmf"/><Relationship Id="rId8" Type="http://schemas.openxmlformats.org/officeDocument/2006/relationships/oleObject" Target="../embeddings/oleObject123.bin"/><Relationship Id="rId9" Type="http://schemas.openxmlformats.org/officeDocument/2006/relationships/image" Target="../media/image152.w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4" Type="http://schemas.openxmlformats.org/officeDocument/2006/relationships/image" Target="../media/image155.wmf"/><Relationship Id="rId5" Type="http://schemas.openxmlformats.org/officeDocument/2006/relationships/image" Target="../media/image156.jpeg"/><Relationship Id="rId6" Type="http://schemas.openxmlformats.org/officeDocument/2006/relationships/image" Target="../media/image154.jpeg"/><Relationship Id="rId7" Type="http://schemas.openxmlformats.org/officeDocument/2006/relationships/image" Target="../media/image157.jpeg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GB" smtClean="0"/>
              <a:t>Fourier Transform</a:t>
            </a:r>
            <a:br>
              <a:rPr lang="en-GB" smtClean="0"/>
            </a:br>
            <a:r>
              <a:rPr lang="en-GB" smtClean="0"/>
              <a:t>and Its Applications</a:t>
            </a:r>
            <a:endParaRPr lang="en-GB" sz="400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Instructor</a:t>
            </a:r>
          </a:p>
          <a:p>
            <a:pPr eaLnBrk="1" hangingPunct="1"/>
            <a:r>
              <a:rPr lang="en-US" smtClean="0"/>
              <a:t>LE Thanh Sach, Ph.D.</a:t>
            </a:r>
          </a:p>
          <a:p>
            <a:pPr eaLnBrk="1" hangingPunct="1"/>
            <a:r>
              <a:rPr lang="en-US" smtClean="0"/>
              <a:t>Ltsach@cse.hcmut.edu.vn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42025" y="60960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</a:t>
            </a:r>
            <a:r>
              <a:rPr lang="en-US" sz="2800" b="1" dirty="0"/>
              <a:t>Transform</a:t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228601" y="1676400"/>
            <a:ext cx="87630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Fourier transform’s meaning:</a:t>
            </a:r>
          </a:p>
          <a:p>
            <a:pPr marL="1085850" lvl="1" indent="-342900" algn="just" eaLnBrk="1" hangingPunct="1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Magnitude spectrum</a:t>
            </a:r>
            <a:r>
              <a:rPr lang="en-US" dirty="0" smtClean="0"/>
              <a:t>: display the magnitude of Fourier coefficients among frequency components. This spectrum can tell how much a frequency contribute to the input signal.</a:t>
            </a:r>
          </a:p>
          <a:p>
            <a:pPr lvl="1" indent="0" algn="just" eaLnBrk="1" hangingPunct="1"/>
            <a:endParaRPr lang="en-US" dirty="0" smtClean="0"/>
          </a:p>
          <a:p>
            <a:pPr marL="1085850" lvl="1" indent="-342900" algn="just" eaLnBrk="1" hangingPunct="1">
              <a:buFont typeface="Wingdings" panose="05000000000000000000" pitchFamily="2" charset="2"/>
              <a:buChar char="q"/>
            </a:pPr>
            <a:r>
              <a:rPr lang="en-US" b="1" dirty="0" smtClean="0">
                <a:solidFill>
                  <a:srgbClr val="FF0000"/>
                </a:solidFill>
              </a:rPr>
              <a:t>Phase spectrum</a:t>
            </a:r>
            <a:r>
              <a:rPr lang="en-US" dirty="0" smtClean="0"/>
              <a:t>: display the phase of Fourier coefficients among frequency components. This spectrum shows the contribution in phase.</a:t>
            </a:r>
          </a:p>
          <a:p>
            <a:pPr eaLnBrk="1" hangingPunct="1"/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3122297"/>
            <a:ext cx="9110370" cy="3249928"/>
            <a:chOff x="0" y="3122297"/>
            <a:chExt cx="9110370" cy="3249928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33400" y="5727700"/>
              <a:ext cx="8001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520700" y="4495800"/>
              <a:ext cx="0" cy="1296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Connector 10"/>
            <p:cNvSpPr/>
            <p:nvPr/>
          </p:nvSpPr>
          <p:spPr>
            <a:xfrm flipV="1">
              <a:off x="457200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 flipV="1">
              <a:off x="1498147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lowchart: Connector 12"/>
            <p:cNvSpPr/>
            <p:nvPr/>
          </p:nvSpPr>
          <p:spPr>
            <a:xfrm flipV="1">
              <a:off x="2539094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 flipV="1">
              <a:off x="3580041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 flipV="1">
              <a:off x="4620988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 flipV="1">
              <a:off x="5661935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 flipV="1">
              <a:off x="6702882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22389069"/>
                </p:ext>
              </p:extLst>
            </p:nvPr>
          </p:nvGraphicFramePr>
          <p:xfrm>
            <a:off x="1099344" y="5683250"/>
            <a:ext cx="557213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59" name="Equation" r:id="rId3" imgW="317160" imgH="393480" progId="Equation.DSMT4">
                    <p:embed/>
                  </p:oleObj>
                </mc:Choice>
                <mc:Fallback>
                  <p:oleObj name="Equation" r:id="rId3" imgW="31716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99344" y="5683250"/>
                          <a:ext cx="557213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9828986"/>
                </p:ext>
              </p:extLst>
            </p:nvPr>
          </p:nvGraphicFramePr>
          <p:xfrm>
            <a:off x="0" y="5683250"/>
            <a:ext cx="600869" cy="6889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0" name="Equation" r:id="rId5" imgW="342720" imgH="393480" progId="Equation.DSMT4">
                    <p:embed/>
                  </p:oleObj>
                </mc:Choice>
                <mc:Fallback>
                  <p:oleObj name="Equation" r:id="rId5" imgW="3427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0" y="5683250"/>
                          <a:ext cx="600869" cy="68896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4745862"/>
                </p:ext>
              </p:extLst>
            </p:nvPr>
          </p:nvGraphicFramePr>
          <p:xfrm>
            <a:off x="2095500" y="5683250"/>
            <a:ext cx="601663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1" name="Equation" r:id="rId7" imgW="342720" imgH="393480" progId="Equation.DSMT4">
                    <p:embed/>
                  </p:oleObj>
                </mc:Choice>
                <mc:Fallback>
                  <p:oleObj name="Equation" r:id="rId7" imgW="3427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095500" y="5683250"/>
                          <a:ext cx="601663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2429163"/>
                </p:ext>
              </p:extLst>
            </p:nvPr>
          </p:nvGraphicFramePr>
          <p:xfrm>
            <a:off x="3167857" y="5683250"/>
            <a:ext cx="579437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2" name="Equation" r:id="rId9" imgW="330120" imgH="393480" progId="Equation.DSMT4">
                    <p:embed/>
                  </p:oleObj>
                </mc:Choice>
                <mc:Fallback>
                  <p:oleObj name="Equation" r:id="rId9" imgW="3301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167857" y="5683250"/>
                          <a:ext cx="579437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5525327"/>
                </p:ext>
              </p:extLst>
            </p:nvPr>
          </p:nvGraphicFramePr>
          <p:xfrm>
            <a:off x="4183857" y="5683250"/>
            <a:ext cx="601662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3" name="Equation" r:id="rId11" imgW="342720" imgH="393480" progId="Equation.DSMT4">
                    <p:embed/>
                  </p:oleObj>
                </mc:Choice>
                <mc:Fallback>
                  <p:oleObj name="Equation" r:id="rId11" imgW="3427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183857" y="5683250"/>
                          <a:ext cx="601662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16989060"/>
                </p:ext>
              </p:extLst>
            </p:nvPr>
          </p:nvGraphicFramePr>
          <p:xfrm>
            <a:off x="5250657" y="5683250"/>
            <a:ext cx="579437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4" name="Equation" r:id="rId13" imgW="330120" imgH="393480" progId="Equation.DSMT4">
                    <p:embed/>
                  </p:oleObj>
                </mc:Choice>
                <mc:Fallback>
                  <p:oleObj name="Equation" r:id="rId13" imgW="3301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250657" y="5683250"/>
                          <a:ext cx="579437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727120"/>
                </p:ext>
              </p:extLst>
            </p:nvPr>
          </p:nvGraphicFramePr>
          <p:xfrm>
            <a:off x="6284119" y="5683250"/>
            <a:ext cx="601663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5" name="Equation" r:id="rId15" imgW="342720" imgH="393480" progId="Equation.DSMT4">
                    <p:embed/>
                  </p:oleObj>
                </mc:Choice>
                <mc:Fallback>
                  <p:oleObj name="Equation" r:id="rId15" imgW="3427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284119" y="5683250"/>
                          <a:ext cx="601663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57987806"/>
                </p:ext>
              </p:extLst>
            </p:nvPr>
          </p:nvGraphicFramePr>
          <p:xfrm>
            <a:off x="7327107" y="5683250"/>
            <a:ext cx="601663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266" name="Equation" r:id="rId17" imgW="342720" imgH="393480" progId="Equation.DSMT4">
                    <p:embed/>
                  </p:oleObj>
                </mc:Choice>
                <mc:Fallback>
                  <p:oleObj name="Equation" r:id="rId17" imgW="342720" imgH="393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7327107" y="5683250"/>
                          <a:ext cx="601663" cy="688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Flowchart: Connector 25"/>
            <p:cNvSpPr/>
            <p:nvPr/>
          </p:nvSpPr>
          <p:spPr>
            <a:xfrm flipV="1">
              <a:off x="7743826" y="56713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96200" y="5181600"/>
              <a:ext cx="1414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frequency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-845996" y="4024948"/>
              <a:ext cx="22669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magnitude/phase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0133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42025" y="60960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</a:t>
            </a:r>
            <a:r>
              <a:rPr lang="en-US" sz="2800" b="1" dirty="0"/>
              <a:t>Transform</a:t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228600" y="1676400"/>
            <a:ext cx="4115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Fourier transform’s meaning: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42025" y="2378838"/>
                <a:ext cx="7820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Consider the following signals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; where, </a:t>
                </a:r>
                <a:r>
                  <a:rPr lang="en-US" i="1" dirty="0" err="1" smtClean="0"/>
                  <a:t>C</a:t>
                </a:r>
                <a:r>
                  <a:rPr lang="en-US" i="1" baseline="-25000" dirty="0" err="1" smtClean="0"/>
                  <a:t>k</a:t>
                </a:r>
                <a:r>
                  <a:rPr lang="en-US" dirty="0" smtClean="0"/>
                  <a:t> and </a:t>
                </a:r>
                <a:r>
                  <a:rPr lang="en-US" i="1" dirty="0" err="1" smtClean="0"/>
                  <a:t>F</a:t>
                </a:r>
                <a:r>
                  <a:rPr lang="en-US" i="1" baseline="-25000" dirty="0" err="1" smtClean="0"/>
                  <a:t>k</a:t>
                </a:r>
                <a:r>
                  <a:rPr lang="en-US" i="1" baseline="-25000" dirty="0" smtClean="0"/>
                  <a:t> </a:t>
                </a:r>
                <a:r>
                  <a:rPr lang="en-US" dirty="0" smtClean="0"/>
                  <a:t>are given in the following table.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025" y="2378838"/>
                <a:ext cx="7820975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247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220087"/>
              </p:ext>
            </p:extLst>
          </p:nvPr>
        </p:nvGraphicFramePr>
        <p:xfrm>
          <a:off x="2743200" y="3886200"/>
          <a:ext cx="3733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46"/>
                <a:gridCol w="1364273"/>
                <a:gridCol w="15078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</a:t>
                      </a:r>
                      <a:r>
                        <a:rPr lang="en-US" baseline="-25000" dirty="0" err="1" smtClean="0"/>
                        <a:t>k</a:t>
                      </a:r>
                      <a:r>
                        <a:rPr lang="en-US" baseline="0" dirty="0" smtClean="0"/>
                        <a:t> (Hertz)</a:t>
                      </a:r>
                      <a:endParaRPr lang="en-US" baseline="-250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</a:t>
                      </a:r>
                      <a:r>
                        <a:rPr lang="en-US" baseline="-25000" dirty="0" err="1" smtClean="0"/>
                        <a:t>k</a:t>
                      </a:r>
                      <a:endParaRPr lang="en-US" baseline="-25000" dirty="0"/>
                    </a:p>
                  </a:txBody>
                  <a:tcPr>
                    <a:solidFill>
                      <a:schemeClr val="accent3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100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200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20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250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5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300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0.5</a:t>
                      </a:r>
                      <a:endParaRPr lang="en-US" baseline="0" dirty="0"/>
                    </a:p>
                  </a:txBody>
                  <a:tcPr>
                    <a:solidFill>
                      <a:schemeClr val="accent3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171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42025" y="60960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Transform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228600" y="1676400"/>
            <a:ext cx="4115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Fourier transform’s meaning: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56" t="17187" r="9721" b="3125"/>
          <a:stretch/>
        </p:blipFill>
        <p:spPr>
          <a:xfrm>
            <a:off x="85333" y="2185024"/>
            <a:ext cx="4191000" cy="3503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556" t="17187" r="8333" b="3125"/>
          <a:stretch/>
        </p:blipFill>
        <p:spPr>
          <a:xfrm>
            <a:off x="4572000" y="2185024"/>
            <a:ext cx="4259706" cy="35039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5735934"/>
            <a:ext cx="8603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combination  of only significantly contributed components can approximate the signal that contains all the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918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42025" y="60960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</a:t>
            </a:r>
            <a:r>
              <a:rPr lang="en-US" sz="2800" b="1" dirty="0"/>
              <a:t>Transform</a:t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228600" y="1676400"/>
            <a:ext cx="4115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Fourier transform’s meaning: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8" t="17187" r="8333" b="3125"/>
          <a:stretch/>
        </p:blipFill>
        <p:spPr>
          <a:xfrm>
            <a:off x="1955883" y="2138064"/>
            <a:ext cx="5359317" cy="433849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819400" y="3048000"/>
            <a:ext cx="18161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71800" y="3886200"/>
            <a:ext cx="53340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429000" y="4876800"/>
            <a:ext cx="1248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637767" y="5238530"/>
            <a:ext cx="156608" cy="514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053362" y="5605158"/>
            <a:ext cx="134993" cy="44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94375" y="5238530"/>
            <a:ext cx="883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88355" y="5605158"/>
            <a:ext cx="447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05200" y="3886200"/>
            <a:ext cx="1172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625" y="2892623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1400" b="1" baseline="-25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= 50Hz</a:t>
            </a:r>
            <a:endParaRPr lang="en-US" sz="1400" b="1" baseline="-25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9625" y="373082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1400" b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= 100Hz</a:t>
            </a:r>
            <a:endParaRPr lang="en-US" sz="1400" b="1" baseline="-25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39625" y="472142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1400" b="1" baseline="-25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3</a:t>
            </a:r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= 200Hz</a:t>
            </a:r>
            <a:endParaRPr lang="en-US" sz="1400" b="1" baseline="-25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39625" y="506432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1400" b="1" baseline="-25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= 250Hz</a:t>
            </a:r>
            <a:endParaRPr lang="en-US" sz="1400" b="1" baseline="-25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639625" y="5445323"/>
            <a:ext cx="957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F</a:t>
            </a:r>
            <a:r>
              <a:rPr lang="en-US" sz="1400" b="1" baseline="-25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  <a:r>
              <a:rPr lang="en-US" sz="14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 = 300Hz</a:t>
            </a:r>
            <a:endParaRPr lang="en-US" sz="1400" b="1" baseline="-25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88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293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94796992"/>
              </p:ext>
            </p:extLst>
          </p:nvPr>
        </p:nvGraphicFramePr>
        <p:xfrm>
          <a:off x="1752600" y="4060825"/>
          <a:ext cx="4441539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5" name="Equation" r:id="rId3" imgW="2463480" imgH="1396800" progId="Equation.DSMT4">
                  <p:embed/>
                </p:oleObj>
              </mc:Choice>
              <mc:Fallback>
                <p:oleObj name="Equation" r:id="rId3" imgW="2463480" imgH="1396800" progId="Equation.DSMT4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060825"/>
                        <a:ext cx="4441539" cy="251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own Arrow Callout 3"/>
          <p:cNvSpPr/>
          <p:nvPr/>
        </p:nvSpPr>
        <p:spPr>
          <a:xfrm>
            <a:off x="3835283" y="1828800"/>
            <a:ext cx="1120775" cy="1752600"/>
          </a:xfrm>
          <a:prstGeom prst="downArrow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8000000">
            <a:off x="2848601" y="36329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x=0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8000000">
            <a:off x="3716376" y="36329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x=1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8000000">
            <a:off x="4584151" y="36329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x=3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8000000">
            <a:off x="5451925" y="3632970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x=4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45150" y="430940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u=0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5150" y="493768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u=1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45150" y="5555593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u=2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45150" y="61838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u=3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619104"/>
              </p:ext>
            </p:extLst>
          </p:nvPr>
        </p:nvGraphicFramePr>
        <p:xfrm>
          <a:off x="1060333" y="1939925"/>
          <a:ext cx="39243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6" name="Equation" r:id="rId5" imgW="1574640" imgH="444240" progId="Equation.DSMT4">
                  <p:embed/>
                </p:oleObj>
              </mc:Choice>
              <mc:Fallback>
                <p:oleObj name="Equation" r:id="rId5" imgW="15746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0333" y="1939925"/>
                        <a:ext cx="39243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Flowchart: Connector 25"/>
          <p:cNvSpPr/>
          <p:nvPr/>
        </p:nvSpPr>
        <p:spPr>
          <a:xfrm flipV="1">
            <a:off x="4318241" y="3036931"/>
            <a:ext cx="120651" cy="120651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6" idx="6"/>
          </p:cNvCxnSpPr>
          <p:nvPr/>
        </p:nvCxnSpPr>
        <p:spPr>
          <a:xfrm>
            <a:off x="4438892" y="3097256"/>
            <a:ext cx="1805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94914" y="2819400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for </a:t>
            </a:r>
            <a:r>
              <a:rPr lang="en-US" b="1" i="1" dirty="0" smtClean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 = 4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3922067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Kernel Matrix:</a:t>
            </a:r>
            <a:endParaRPr lang="en-US" b="1" u="sng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293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658848055"/>
              </p:ext>
            </p:extLst>
          </p:nvPr>
        </p:nvGraphicFramePr>
        <p:xfrm>
          <a:off x="457200" y="2136775"/>
          <a:ext cx="8246160" cy="403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6" name="Equation" r:id="rId3" imgW="4775040" imgH="2336760" progId="Equation.DSMT4">
                  <p:embed/>
                </p:oleObj>
              </mc:Choice>
              <mc:Fallback>
                <p:oleObj name="Equation" r:id="rId3" imgW="4775040" imgH="2336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6775"/>
                        <a:ext cx="8246160" cy="403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5179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" name="Down Arrow Callout 3"/>
          <p:cNvSpPr/>
          <p:nvPr/>
        </p:nvSpPr>
        <p:spPr>
          <a:xfrm>
            <a:off x="2717442" y="1965325"/>
            <a:ext cx="805191" cy="1752600"/>
          </a:xfrm>
          <a:prstGeom prst="downArrowCallou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663193"/>
              </p:ext>
            </p:extLst>
          </p:nvPr>
        </p:nvGraphicFramePr>
        <p:xfrm>
          <a:off x="730250" y="1939925"/>
          <a:ext cx="39243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9" name="Equation" r:id="rId3" imgW="1574640" imgH="444240" progId="Equation.DSMT4">
                  <p:embed/>
                </p:oleObj>
              </mc:Choice>
              <mc:Fallback>
                <p:oleObj name="Equation" r:id="rId3" imgW="15746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250" y="1939925"/>
                        <a:ext cx="3924300" cy="110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Flowchart: Connector 25"/>
          <p:cNvSpPr/>
          <p:nvPr/>
        </p:nvSpPr>
        <p:spPr>
          <a:xfrm flipV="1">
            <a:off x="3048000" y="3337266"/>
            <a:ext cx="120651" cy="120651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6" idx="6"/>
          </p:cNvCxnSpPr>
          <p:nvPr/>
        </p:nvCxnSpPr>
        <p:spPr>
          <a:xfrm>
            <a:off x="3168651" y="3397591"/>
            <a:ext cx="18050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24673" y="3119735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for </a:t>
            </a:r>
            <a:r>
              <a:rPr lang="en-US" b="1" i="1" dirty="0" smtClean="0">
                <a:solidFill>
                  <a:srgbClr val="FF0000"/>
                </a:solidFill>
              </a:rPr>
              <a:t>M</a:t>
            </a:r>
            <a:r>
              <a:rPr lang="en-US" b="1" dirty="0" smtClean="0">
                <a:solidFill>
                  <a:srgbClr val="FF0000"/>
                </a:solidFill>
              </a:rPr>
              <a:t> = 4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485588"/>
              </p:ext>
            </p:extLst>
          </p:nvPr>
        </p:nvGraphicFramePr>
        <p:xfrm>
          <a:off x="2140252" y="3954954"/>
          <a:ext cx="1296988" cy="227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0" name="Equation" r:id="rId5" imgW="520560" imgH="914400" progId="Equation.DSMT4">
                  <p:embed/>
                </p:oleObj>
              </mc:Choice>
              <mc:Fallback>
                <p:oleObj name="Equation" r:id="rId5" imgW="52056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0252" y="3954954"/>
                        <a:ext cx="1296988" cy="227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52400" y="3922067"/>
            <a:ext cx="19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Vector signal: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142682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302186"/>
              </p:ext>
            </p:extLst>
          </p:nvPr>
        </p:nvGraphicFramePr>
        <p:xfrm>
          <a:off x="2033588" y="2392363"/>
          <a:ext cx="4730750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96" name="Equation" r:id="rId3" imgW="1625400" imgH="685800" progId="Equation.DSMT4">
                  <p:embed/>
                </p:oleObj>
              </mc:Choice>
              <mc:Fallback>
                <p:oleObj name="Equation" r:id="rId3" imgW="162540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3588" y="2392363"/>
                        <a:ext cx="4730750" cy="1997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eft Brace 16"/>
          <p:cNvSpPr/>
          <p:nvPr/>
        </p:nvSpPr>
        <p:spPr>
          <a:xfrm rot="16200000">
            <a:off x="4170004" y="4063822"/>
            <a:ext cx="152400" cy="838200"/>
          </a:xfrm>
          <a:prstGeom prst="leftBrace">
            <a:avLst>
              <a:gd name="adj1" fmla="val 90000"/>
              <a:gd name="adj2" fmla="val 490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6200000">
            <a:off x="5470670" y="4063822"/>
            <a:ext cx="152400" cy="838200"/>
          </a:xfrm>
          <a:prstGeom prst="leftBrace">
            <a:avLst>
              <a:gd name="adj1" fmla="val 90000"/>
              <a:gd name="adj2" fmla="val 4909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708042" y="4630857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82920" y="4630857"/>
            <a:ext cx="987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76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41350"/>
            <a:ext cx="7340600" cy="762000"/>
          </a:xfrm>
        </p:spPr>
        <p:txBody>
          <a:bodyPr/>
          <a:lstStyle/>
          <a:p>
            <a:pPr eaLnBrk="1" hangingPunct="1"/>
            <a:r>
              <a:rPr lang="en-US" sz="3200" b="1" dirty="0" smtClean="0"/>
              <a:t>1D Discrete Fourier Transform</a:t>
            </a:r>
            <a:br>
              <a:rPr lang="en-US" sz="3200" b="1" dirty="0" smtClean="0"/>
            </a:br>
            <a:r>
              <a:rPr lang="en-US" sz="2800" b="1" dirty="0" smtClean="0"/>
              <a:t>Example</a:t>
            </a:r>
            <a:endParaRPr lang="en-US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23" name="Text Box 3"/>
              <p:cNvSpPr txBox="1">
                <a:spLocks noChangeArrowheads="1"/>
              </p:cNvSpPr>
              <p:nvPr/>
            </p:nvSpPr>
            <p:spPr bwMode="auto">
              <a:xfrm>
                <a:off x="1447800" y="2057400"/>
                <a:ext cx="6107185" cy="2371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2000" b="1" dirty="0" smtClean="0"/>
                  <a:t>Example:</a:t>
                </a:r>
              </a:p>
              <a:p>
                <a:pPr marL="342900" indent="-342900" eaLnBrk="1" hangingPunct="1">
                  <a:buFont typeface="Wingdings" panose="05000000000000000000" pitchFamily="2" charset="2"/>
                  <a:buChar char="§"/>
                </a:pPr>
                <a:r>
                  <a:rPr lang="en-US" sz="2000" b="1" i="1" dirty="0" smtClean="0"/>
                  <a:t>f(x)</a:t>
                </a:r>
                <a:r>
                  <a:rPr lang="en-US" sz="2000" b="1" dirty="0" smtClean="0"/>
                  <a:t> = {2 0 3 0}</a:t>
                </a:r>
              </a:p>
              <a:p>
                <a:pPr marL="342900" indent="-342900" eaLnBrk="1" hangingPunct="1">
                  <a:buFont typeface="Wingdings" panose="05000000000000000000" pitchFamily="2" charset="2"/>
                  <a:buChar char="§"/>
                </a:pPr>
                <a:r>
                  <a:rPr lang="en-US" sz="2000" b="1" i="1" dirty="0" smtClean="0"/>
                  <a:t>M</a:t>
                </a:r>
                <a:r>
                  <a:rPr lang="en-US" sz="2000" b="1" dirty="0" smtClean="0"/>
                  <a:t> = 4: to decompose into 4 frequency components</a:t>
                </a:r>
              </a:p>
              <a:p>
                <a:pPr marL="342900" indent="-342900" eaLnBrk="1" hangingPunct="1">
                  <a:buFont typeface="Wingdings" panose="05000000000000000000" pitchFamily="2" charset="2"/>
                  <a:buChar char="§"/>
                </a:pPr>
                <a:r>
                  <a:rPr lang="en-US" sz="2000" b="1" i="1" dirty="0" smtClean="0"/>
                  <a:t>x</a:t>
                </a:r>
                <a:r>
                  <a:rPr lang="en-US" sz="2000" b="1" dirty="0" smtClean="0"/>
                  <a:t> </a:t>
                </a:r>
                <a:r>
                  <a:rPr lang="en-US" sz="2000" b="1" dirty="0" smtClean="0">
                    <a:sym typeface="Symbol" panose="05050102010706020507" pitchFamily="18" charset="2"/>
                  </a:rPr>
                  <a:t>= 0, 1, 2, 3</a:t>
                </a:r>
              </a:p>
              <a:p>
                <a:pPr marL="342900" indent="-342900" eaLnBrk="1" hangingPunct="1">
                  <a:buFont typeface="Wingdings" panose="05000000000000000000" pitchFamily="2" charset="2"/>
                  <a:buChar char="§"/>
                </a:pPr>
                <a:r>
                  <a:rPr lang="en-US" sz="2000" b="1" i="1" dirty="0" smtClean="0">
                    <a:sym typeface="Symbol" panose="05050102010706020507" pitchFamily="18" charset="2"/>
                  </a:rPr>
                  <a:t>u</a:t>
                </a:r>
                <a:r>
                  <a:rPr lang="en-US" sz="2000" b="1" dirty="0" smtClean="0">
                    <a:sym typeface="Symbol" panose="05050102010706020507" pitchFamily="18" charset="2"/>
                  </a:rPr>
                  <a:t> = 0, 1, 2, 3</a:t>
                </a:r>
              </a:p>
              <a:p>
                <a:pPr marL="342900" indent="-342900" eaLnBrk="1" hangingPunct="1">
                  <a:buFont typeface="Wingdings" panose="05000000000000000000" pitchFamily="2" charset="2"/>
                  <a:buChar char="§"/>
                </a:pPr>
                <a:endParaRPr lang="en-US" sz="2000" b="1" dirty="0">
                  <a:sym typeface="Symbol" panose="05050102010706020507" pitchFamily="18" charset="2"/>
                </a:endParaRPr>
              </a:p>
              <a:p>
                <a:pPr marL="342900" indent="-342900" eaLnBrk="1" hangingPunct="1">
                  <a:buFont typeface="Wingdings" panose="05000000000000000000" pitchFamily="2" charset="2"/>
                  <a:buChar char="§"/>
                </a:pPr>
                <a:r>
                  <a:rPr lang="en-US" sz="2000" b="1" dirty="0" smtClean="0">
                    <a:sym typeface="Symbol" panose="05050102010706020507" pitchFamily="18" charset="2"/>
                  </a:rPr>
                  <a:t>So,  </a:t>
                </a:r>
                <a14:m>
                  <m:oMath xmlns:m="http://schemas.openxmlformats.org/officeDocument/2006/math" xmlns="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𝒋</m:t>
                        </m:r>
                        <m:f>
                          <m:f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𝟐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𝑴</m:t>
                            </m:r>
                          </m:den>
                        </m:f>
                        <m:r>
                          <a:rPr lang="en-US" sz="2000" b="1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𝒖𝒙</m:t>
                        </m:r>
                      </m:sup>
                    </m:sSup>
                  </m:oMath>
                </a14:m>
                <a:r>
                  <a:rPr lang="en-US" sz="2000" b="1" dirty="0" smtClean="0">
                    <a:sym typeface="Symbol" panose="05050102010706020507" pitchFamily="18" charset="2"/>
                  </a:rPr>
                  <a:t> forms a matrix of </a:t>
                </a:r>
                <a:r>
                  <a:rPr lang="en-US" sz="2000" b="1" i="1" dirty="0" smtClean="0">
                    <a:sym typeface="Symbol" panose="05050102010706020507" pitchFamily="18" charset="2"/>
                  </a:rPr>
                  <a:t>W</a:t>
                </a:r>
                <a:r>
                  <a:rPr lang="en-US" sz="2000" b="1" i="1" baseline="-25000" dirty="0" smtClean="0">
                    <a:sym typeface="Symbol" panose="05050102010706020507" pitchFamily="18" charset="2"/>
                  </a:rPr>
                  <a:t>4</a:t>
                </a:r>
                <a:r>
                  <a:rPr lang="en-US" sz="2000" b="1" dirty="0" smtClean="0">
                    <a:sym typeface="Symbol" panose="05050102010706020507" pitchFamily="18" charset="2"/>
                  </a:rPr>
                  <a:t>, size of 4×4</a:t>
                </a:r>
                <a:endParaRPr lang="en-US" sz="2000" b="1" dirty="0" smtClean="0"/>
              </a:p>
            </p:txBody>
          </p:sp>
        </mc:Choice>
        <mc:Fallback xmlns="">
          <p:sp>
            <p:nvSpPr>
              <p:cNvPr id="38912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2057400"/>
                <a:ext cx="6107185" cy="2371162"/>
              </a:xfrm>
              <a:prstGeom prst="rect">
                <a:avLst/>
              </a:prstGeom>
              <a:blipFill rotWithShape="0">
                <a:blip r:embed="rId2"/>
                <a:stretch>
                  <a:fillRect l="-1099" t="-1546" b="-38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578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1D Discrete Fourier Transform</a:t>
            </a:r>
            <a:br>
              <a:rPr lang="en-US" sz="3200" b="1" dirty="0"/>
            </a:br>
            <a:r>
              <a:rPr lang="en-US" sz="2400" b="1" dirty="0" smtClean="0"/>
              <a:t>Example</a:t>
            </a:r>
            <a:endParaRPr lang="en-US" sz="4000" dirty="0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06DCC3F-D68F-4188-8645-1FD926736E2F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19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33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494475"/>
              </p:ext>
            </p:extLst>
          </p:nvPr>
        </p:nvGraphicFramePr>
        <p:xfrm>
          <a:off x="1600200" y="1924957"/>
          <a:ext cx="2650612" cy="513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" name="Equation" r:id="rId3" imgW="1180800" imgH="228600" progId="Equation.3">
                  <p:embed/>
                </p:oleObj>
              </mc:Choice>
              <mc:Fallback>
                <p:oleObj name="Equation" r:id="rId3" imgW="11808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24957"/>
                        <a:ext cx="2650612" cy="513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AutoShape 30"/>
          <p:cNvSpPr>
            <a:spLocks noChangeArrowheads="1"/>
          </p:cNvSpPr>
          <p:nvPr/>
        </p:nvSpPr>
        <p:spPr bwMode="auto">
          <a:xfrm>
            <a:off x="533400" y="28213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331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680301"/>
              </p:ext>
            </p:extLst>
          </p:nvPr>
        </p:nvGraphicFramePr>
        <p:xfrm>
          <a:off x="1447800" y="2794770"/>
          <a:ext cx="5171097" cy="2615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" name="Equation" r:id="rId5" imgW="2311200" imgH="1168200" progId="Equation.DSMT4">
                  <p:embed/>
                </p:oleObj>
              </mc:Choice>
              <mc:Fallback>
                <p:oleObj name="Equation" r:id="rId5" imgW="2311200" imgH="11682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794770"/>
                        <a:ext cx="5171097" cy="2615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C00FF5CE-8A51-49F1-BF85-C776E69088CA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Fourier Transform</a:t>
            </a:r>
          </a:p>
          <a:p>
            <a:pPr eaLnBrk="1" hangingPunct="1"/>
            <a:r>
              <a:rPr lang="en-US" smtClean="0"/>
              <a:t>Its Applications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2819400" y="3952905"/>
            <a:ext cx="5029200" cy="256063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819400" y="1325563"/>
            <a:ext cx="5029200" cy="2560637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b="1" dirty="0"/>
              <a:t>1D Discrete Fourier Transform</a:t>
            </a:r>
            <a:br>
              <a:rPr lang="en-US" sz="2800" b="1" dirty="0"/>
            </a:br>
            <a:r>
              <a:rPr lang="en-US" sz="2800" b="1" dirty="0" smtClean="0"/>
              <a:t>Example</a:t>
            </a:r>
            <a:endParaRPr lang="en-US" dirty="0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06DCC3F-D68F-4188-8645-1FD926736E2F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3319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911901"/>
              </p:ext>
            </p:extLst>
          </p:nvPr>
        </p:nvGraphicFramePr>
        <p:xfrm>
          <a:off x="304800" y="2971800"/>
          <a:ext cx="1846262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37" name="Equation" r:id="rId3" imgW="825480" imgH="914400" progId="Equation.DSMT4">
                  <p:embed/>
                </p:oleObj>
              </mc:Choice>
              <mc:Fallback>
                <p:oleObj name="Equation" r:id="rId3" imgW="82548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971800"/>
                        <a:ext cx="1846262" cy="204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819400" y="1447800"/>
            <a:ext cx="4710489" cy="1919366"/>
            <a:chOff x="2815132" y="2286000"/>
            <a:chExt cx="4710489" cy="1919366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3505200" y="3690937"/>
              <a:ext cx="342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 flipV="1">
              <a:off x="3505200" y="2286000"/>
              <a:ext cx="0" cy="1404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505200" y="352425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05200" y="334137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05200" y="315849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505200" y="297561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05200" y="279273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505200" y="260985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49006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41640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56372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63738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2621722"/>
                </p:ext>
              </p:extLst>
            </p:nvPr>
          </p:nvGraphicFramePr>
          <p:xfrm>
            <a:off x="3441700" y="3697288"/>
            <a:ext cx="1270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38" name="Equation" r:id="rId5" imgW="126720" imgH="177480" progId="Equation.DSMT4">
                    <p:embed/>
                  </p:oleObj>
                </mc:Choice>
                <mc:Fallback>
                  <p:oleObj name="Equation" r:id="rId5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41700" y="3697288"/>
                          <a:ext cx="1270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08392420"/>
                </p:ext>
              </p:extLst>
            </p:nvPr>
          </p:nvGraphicFramePr>
          <p:xfrm>
            <a:off x="4130675" y="3697288"/>
            <a:ext cx="127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39" name="Equation" r:id="rId7" imgW="126720" imgH="228600" progId="Equation.DSMT4">
                    <p:embed/>
                  </p:oleObj>
                </mc:Choice>
                <mc:Fallback>
                  <p:oleObj name="Equation" r:id="rId7" imgW="1267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130675" y="3697288"/>
                          <a:ext cx="1270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924939"/>
                </p:ext>
              </p:extLst>
            </p:nvPr>
          </p:nvGraphicFramePr>
          <p:xfrm>
            <a:off x="4867275" y="3697288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0" name="Equation" r:id="rId9" imgW="139680" imgH="139680" progId="Equation.DSMT4">
                    <p:embed/>
                  </p:oleObj>
                </mc:Choice>
                <mc:Fallback>
                  <p:oleObj name="Equation" r:id="rId9" imgW="1396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67275" y="3697288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21379497"/>
                </p:ext>
              </p:extLst>
            </p:nvPr>
          </p:nvGraphicFramePr>
          <p:xfrm>
            <a:off x="5578475" y="3697288"/>
            <a:ext cx="1778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1" name="Equation" r:id="rId11" imgW="177480" imgH="228600" progId="Equation.DSMT4">
                    <p:embed/>
                  </p:oleObj>
                </mc:Choice>
                <mc:Fallback>
                  <p:oleObj name="Equation" r:id="rId11" imgW="177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578475" y="3697288"/>
                          <a:ext cx="1778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538541"/>
                </p:ext>
              </p:extLst>
            </p:nvPr>
          </p:nvGraphicFramePr>
          <p:xfrm>
            <a:off x="6286500" y="3697288"/>
            <a:ext cx="2286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2" name="Equation" r:id="rId13" imgW="228600" imgH="177480" progId="Equation.DSMT4">
                    <p:embed/>
                  </p:oleObj>
                </mc:Choice>
                <mc:Fallback>
                  <p:oleObj name="Equation" r:id="rId13" imgW="22860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286500" y="3697288"/>
                          <a:ext cx="2286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3183637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(u=0)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72611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(u=1)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609211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(u=2)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48986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(u=3)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505199" y="2785112"/>
              <a:ext cx="1" cy="904556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680073" y="2785112"/>
              <a:ext cx="1" cy="904556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178300" y="3515063"/>
              <a:ext cx="0" cy="174605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4937125" y="3515062"/>
              <a:ext cx="0" cy="174605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Connector 41"/>
            <p:cNvSpPr/>
            <p:nvPr/>
          </p:nvSpPr>
          <p:spPr>
            <a:xfrm flipV="1">
              <a:off x="4122102" y="3463926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lowchart: Connector 42"/>
            <p:cNvSpPr/>
            <p:nvPr/>
          </p:nvSpPr>
          <p:spPr>
            <a:xfrm flipV="1">
              <a:off x="3452493" y="2739392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lowchart: Connector 43"/>
            <p:cNvSpPr/>
            <p:nvPr/>
          </p:nvSpPr>
          <p:spPr>
            <a:xfrm flipV="1">
              <a:off x="4870447" y="3456781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Connector 44"/>
            <p:cNvSpPr/>
            <p:nvPr/>
          </p:nvSpPr>
          <p:spPr>
            <a:xfrm flipV="1">
              <a:off x="5622288" y="2732406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17625" y="330017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frequency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2420152" y="2699614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magnitude</a:t>
              </a:r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272332" y="3342642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1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217940" y="2640995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5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819401" y="4038600"/>
            <a:ext cx="4710488" cy="2071766"/>
            <a:chOff x="2815133" y="2133600"/>
            <a:chExt cx="4710488" cy="2071766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3505200" y="3690937"/>
              <a:ext cx="3429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3505200" y="2286000"/>
              <a:ext cx="0" cy="14049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505200" y="334137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505200" y="297561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505200" y="2609852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9006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41640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56372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6373812" y="3690938"/>
              <a:ext cx="6032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62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5533862"/>
                </p:ext>
              </p:extLst>
            </p:nvPr>
          </p:nvGraphicFramePr>
          <p:xfrm>
            <a:off x="3441700" y="3735388"/>
            <a:ext cx="1270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3" name="Equation" r:id="rId15" imgW="126720" imgH="177480" progId="Equation.DSMT4">
                    <p:embed/>
                  </p:oleObj>
                </mc:Choice>
                <mc:Fallback>
                  <p:oleObj name="Equation" r:id="rId15" imgW="12672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441700" y="3735388"/>
                          <a:ext cx="1270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5344510"/>
                </p:ext>
              </p:extLst>
            </p:nvPr>
          </p:nvGraphicFramePr>
          <p:xfrm>
            <a:off x="4130675" y="3735388"/>
            <a:ext cx="127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4" name="Equation" r:id="rId16" imgW="126720" imgH="228600" progId="Equation.DSMT4">
                    <p:embed/>
                  </p:oleObj>
                </mc:Choice>
                <mc:Fallback>
                  <p:oleObj name="Equation" r:id="rId16" imgW="1267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130675" y="3735388"/>
                          <a:ext cx="1270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5049175"/>
                </p:ext>
              </p:extLst>
            </p:nvPr>
          </p:nvGraphicFramePr>
          <p:xfrm>
            <a:off x="4867275" y="3735388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5" name="Equation" r:id="rId17" imgW="139680" imgH="139680" progId="Equation.DSMT4">
                    <p:embed/>
                  </p:oleObj>
                </mc:Choice>
                <mc:Fallback>
                  <p:oleObj name="Equation" r:id="rId17" imgW="1396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867275" y="3735388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1754828"/>
                </p:ext>
              </p:extLst>
            </p:nvPr>
          </p:nvGraphicFramePr>
          <p:xfrm>
            <a:off x="5578475" y="3735388"/>
            <a:ext cx="1778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6" name="Equation" r:id="rId18" imgW="177480" imgH="228600" progId="Equation.DSMT4">
                    <p:embed/>
                  </p:oleObj>
                </mc:Choice>
                <mc:Fallback>
                  <p:oleObj name="Equation" r:id="rId18" imgW="17748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578475" y="3735388"/>
                          <a:ext cx="1778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8634256"/>
                </p:ext>
              </p:extLst>
            </p:nvPr>
          </p:nvGraphicFramePr>
          <p:xfrm>
            <a:off x="6286500" y="3735388"/>
            <a:ext cx="2286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7" name="Equation" r:id="rId19" imgW="228600" imgH="177480" progId="Equation.DSMT4">
                    <p:embed/>
                  </p:oleObj>
                </mc:Choice>
                <mc:Fallback>
                  <p:oleObj name="Equation" r:id="rId19" imgW="228600" imgH="1774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286500" y="3735388"/>
                          <a:ext cx="2286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TextBox 66"/>
            <p:cNvSpPr txBox="1"/>
            <p:nvPr/>
          </p:nvSpPr>
          <p:spPr>
            <a:xfrm>
              <a:off x="3183637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(u=0)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872611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(u=1)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609211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(u=2)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48986" y="3866812"/>
              <a:ext cx="6431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(u=3)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4178300" y="2975612"/>
              <a:ext cx="0" cy="714056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lowchart: Connector 74"/>
            <p:cNvSpPr/>
            <p:nvPr/>
          </p:nvSpPr>
          <p:spPr>
            <a:xfrm flipV="1">
              <a:off x="4117974" y="2938068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 flipV="1">
              <a:off x="3444873" y="3613149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 flipV="1">
              <a:off x="4870447" y="3613149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17625" y="330017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frequency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 rot="16200000">
              <a:off x="2644573" y="2304160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phase</a:t>
              </a:r>
              <a:endParaRPr lang="en-US" dirty="0"/>
            </a:p>
          </p:txBody>
        </p:sp>
        <p:graphicFrame>
          <p:nvGraphicFramePr>
            <p:cNvPr id="82" name="Object 8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9950884"/>
                </p:ext>
              </p:extLst>
            </p:nvPr>
          </p:nvGraphicFramePr>
          <p:xfrm>
            <a:off x="3338514" y="3227072"/>
            <a:ext cx="127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8" name="Equation" r:id="rId20" imgW="126720" imgH="228600" progId="Equation.DSMT4">
                    <p:embed/>
                  </p:oleObj>
                </mc:Choice>
                <mc:Fallback>
                  <p:oleObj name="Equation" r:id="rId20" imgW="126720" imgH="2286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38514" y="3227072"/>
                          <a:ext cx="127000" cy="228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3758004"/>
                </p:ext>
              </p:extLst>
            </p:nvPr>
          </p:nvGraphicFramePr>
          <p:xfrm>
            <a:off x="3336432" y="2912612"/>
            <a:ext cx="1397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149" name="Equation" r:id="rId21" imgW="139680" imgH="139680" progId="Equation.DSMT4">
                    <p:embed/>
                  </p:oleObj>
                </mc:Choice>
                <mc:Fallback>
                  <p:oleObj name="Equation" r:id="rId21" imgW="139680" imgH="13968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336432" y="2912612"/>
                          <a:ext cx="1397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85" name="Straight Connector 84"/>
            <p:cNvCxnSpPr/>
            <p:nvPr/>
          </p:nvCxnSpPr>
          <p:spPr>
            <a:xfrm>
              <a:off x="5667374" y="2975612"/>
              <a:ext cx="0" cy="714056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lowchart: Connector 85"/>
            <p:cNvSpPr/>
            <p:nvPr/>
          </p:nvSpPr>
          <p:spPr>
            <a:xfrm flipV="1">
              <a:off x="5607048" y="2938068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886200" y="3429000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Magnitude spectrum</a:t>
            </a:r>
            <a:endParaRPr lang="en-US" sz="20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3989495" y="6036439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Phase spectrum</a:t>
            </a:r>
            <a:endParaRPr lang="en-US" sz="2000" b="1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151062" y="3233738"/>
            <a:ext cx="515938" cy="700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151062" y="3933855"/>
            <a:ext cx="474074" cy="569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670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b="1" dirty="0"/>
              <a:t>1D Discrete Fourier Transform</a:t>
            </a:r>
            <a:br>
              <a:rPr lang="en-US" sz="2800" b="1" dirty="0"/>
            </a:br>
            <a:r>
              <a:rPr lang="en-US" sz="2800" b="1" dirty="0" smtClean="0"/>
              <a:t>Example</a:t>
            </a:r>
            <a:endParaRPr lang="en-US" dirty="0" smtClean="0"/>
          </a:p>
        </p:txBody>
      </p:sp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06DCC3F-D68F-4188-8645-1FD926736E2F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556" t="17187" r="8333" b="3125"/>
          <a:stretch/>
        </p:blipFill>
        <p:spPr>
          <a:xfrm>
            <a:off x="76200" y="1447800"/>
            <a:ext cx="4419600" cy="3635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56" t="17187" r="8333" b="3125"/>
          <a:stretch/>
        </p:blipFill>
        <p:spPr>
          <a:xfrm>
            <a:off x="4572000" y="1447799"/>
            <a:ext cx="4419600" cy="3635477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276600" y="5356572"/>
            <a:ext cx="3259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F(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=0</a:t>
            </a:r>
            <a:r>
              <a:rPr lang="en-US" sz="2000" dirty="0" smtClean="0">
                <a:latin typeface="Calibri" panose="020F0502020204030204" pitchFamily="34" charset="0"/>
              </a:rPr>
              <a:t>) 	  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 </a:t>
            </a:r>
            <a:r>
              <a:rPr lang="en-US" sz="2000" dirty="0" smtClean="0">
                <a:latin typeface="Calibri" panose="020F0502020204030204" pitchFamily="34" charset="0"/>
              </a:rPr>
              <a:t>)          = 5</a:t>
            </a:r>
          </a:p>
          <a:p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/2</a:t>
            </a:r>
            <a:r>
              <a:rPr lang="en-US" sz="2000" dirty="0" smtClean="0">
                <a:latin typeface="Calibri" panose="020F0502020204030204" pitchFamily="34" charset="0"/>
              </a:rPr>
              <a:t>)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3/2</a:t>
            </a:r>
            <a:r>
              <a:rPr lang="en-US" sz="2000" dirty="0" smtClean="0">
                <a:latin typeface="Calibri" panose="020F0502020204030204" pitchFamily="34" charset="0"/>
              </a:rPr>
              <a:t>)   = 1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4785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06DCC3F-D68F-4188-8645-1FD926736E2F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56" t="17187" r="8333" b="3125"/>
          <a:stretch/>
        </p:blipFill>
        <p:spPr>
          <a:xfrm>
            <a:off x="152400" y="1676400"/>
            <a:ext cx="4353859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56" t="17187" r="8333" b="3125"/>
          <a:stretch/>
        </p:blipFill>
        <p:spPr>
          <a:xfrm>
            <a:off x="4648200" y="1676400"/>
            <a:ext cx="4353859" cy="3581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6600" y="5356572"/>
            <a:ext cx="3259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F(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=0</a:t>
            </a:r>
            <a:r>
              <a:rPr lang="en-US" sz="2000" dirty="0" smtClean="0">
                <a:latin typeface="Calibri" panose="020F0502020204030204" pitchFamily="34" charset="0"/>
              </a:rPr>
              <a:t>) 	  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 </a:t>
            </a:r>
            <a:r>
              <a:rPr lang="en-US" sz="2000" dirty="0" smtClean="0">
                <a:latin typeface="Calibri" panose="020F0502020204030204" pitchFamily="34" charset="0"/>
              </a:rPr>
              <a:t>)          = 5</a:t>
            </a:r>
          </a:p>
          <a:p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/2</a:t>
            </a:r>
            <a:r>
              <a:rPr lang="en-US" sz="2000" dirty="0" smtClean="0">
                <a:latin typeface="Calibri" panose="020F0502020204030204" pitchFamily="34" charset="0"/>
              </a:rPr>
              <a:t>)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3/2</a:t>
            </a:r>
            <a:r>
              <a:rPr lang="en-US" sz="2000" dirty="0" smtClean="0">
                <a:latin typeface="Calibri" panose="020F0502020204030204" pitchFamily="34" charset="0"/>
              </a:rPr>
              <a:t>)   = 1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99"/>
                </a:solidFill>
                <a:latin typeface="Arial Unicode MS" panose="020B0604020202020204" pitchFamily="34" charset="-128"/>
              </a:defRPr>
            </a:lvl9pPr>
          </a:lstStyle>
          <a:p>
            <a:pPr eaLnBrk="1" hangingPunct="1"/>
            <a:r>
              <a:rPr lang="en-US" sz="2800" b="1" dirty="0" smtClean="0"/>
              <a:t>1D Discrete Fourier Transform</a:t>
            </a:r>
            <a:br>
              <a:rPr lang="en-US" sz="2800" b="1" dirty="0" smtClean="0"/>
            </a:br>
            <a:r>
              <a:rPr lang="en-US" sz="2800" b="1" dirty="0" smtClean="0"/>
              <a:t>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81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06DCC3F-D68F-4188-8645-1FD926736E2F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7236" y="5257800"/>
            <a:ext cx="574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F(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=0</a:t>
            </a:r>
            <a:r>
              <a:rPr lang="en-US" sz="2000" dirty="0" smtClean="0">
                <a:latin typeface="Calibri" panose="020F0502020204030204" pitchFamily="34" charset="0"/>
              </a:rPr>
              <a:t>) 	  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 </a:t>
            </a:r>
            <a:r>
              <a:rPr lang="en-US" sz="2000" dirty="0" smtClean="0">
                <a:latin typeface="Calibri" panose="020F0502020204030204" pitchFamily="34" charset="0"/>
              </a:rPr>
              <a:t>)          = 0 (radian)</a:t>
            </a:r>
          </a:p>
          <a:p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/2</a:t>
            </a:r>
            <a:r>
              <a:rPr lang="en-US" sz="2000" dirty="0" smtClean="0">
                <a:latin typeface="Calibri" panose="020F0502020204030204" pitchFamily="34" charset="0"/>
              </a:rPr>
              <a:t>)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3/2</a:t>
            </a:r>
            <a:r>
              <a:rPr lang="en-US" sz="2000" dirty="0" smtClean="0">
                <a:latin typeface="Calibri" panose="020F0502020204030204" pitchFamily="34" charset="0"/>
              </a:rPr>
              <a:t>)   = </a:t>
            </a:r>
            <a:r>
              <a:rPr lang="en-US" sz="2000" dirty="0" smtClean="0">
                <a:latin typeface="Calibri" panose="020F0502020204030204" pitchFamily="34" charset="0"/>
                <a:sym typeface="Symbol" panose="05050102010706020507" pitchFamily="18" charset="2"/>
              </a:rPr>
              <a:t> (or - , the same value)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168" t="17187" r="8333" b="3125"/>
          <a:stretch/>
        </p:blipFill>
        <p:spPr>
          <a:xfrm>
            <a:off x="76201" y="1470372"/>
            <a:ext cx="4302070" cy="3482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78" t="17187" r="8333" b="3125"/>
          <a:stretch/>
        </p:blipFill>
        <p:spPr>
          <a:xfrm>
            <a:off x="4572001" y="1470372"/>
            <a:ext cx="4370356" cy="3482628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b="1" dirty="0"/>
              <a:t>1D Discrete Fourier Transform</a:t>
            </a:r>
            <a:br>
              <a:rPr lang="en-US" sz="2800" b="1" dirty="0"/>
            </a:br>
            <a:r>
              <a:rPr lang="en-US" sz="2800" b="1" dirty="0" smtClean="0"/>
              <a:t>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6560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06DCC3F-D68F-4188-8645-1FD926736E2F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78" t="17187" r="8333" b="3125"/>
          <a:stretch/>
        </p:blipFill>
        <p:spPr>
          <a:xfrm>
            <a:off x="54813" y="1470372"/>
            <a:ext cx="4364787" cy="3478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78" t="17187" r="8333" b="3125"/>
          <a:stretch/>
        </p:blipFill>
        <p:spPr>
          <a:xfrm>
            <a:off x="4572000" y="1470372"/>
            <a:ext cx="4364787" cy="3478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27236" y="5257800"/>
            <a:ext cx="574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</a:rPr>
              <a:t>F(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=0</a:t>
            </a:r>
            <a:r>
              <a:rPr lang="en-US" sz="2000" dirty="0" smtClean="0">
                <a:latin typeface="Calibri" panose="020F0502020204030204" pitchFamily="34" charset="0"/>
              </a:rPr>
              <a:t>) 	  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 </a:t>
            </a:r>
            <a:r>
              <a:rPr lang="en-US" sz="2000" dirty="0" smtClean="0">
                <a:latin typeface="Calibri" panose="020F0502020204030204" pitchFamily="34" charset="0"/>
              </a:rPr>
              <a:t>)          = 0 (radian)</a:t>
            </a:r>
          </a:p>
          <a:p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/2</a:t>
            </a:r>
            <a:r>
              <a:rPr lang="en-US" sz="2000" dirty="0" smtClean="0">
                <a:latin typeface="Calibri" panose="020F0502020204030204" pitchFamily="34" charset="0"/>
              </a:rPr>
              <a:t>)  = </a:t>
            </a:r>
            <a:r>
              <a:rPr lang="en-US" sz="2000" dirty="0">
                <a:latin typeface="Calibri" panose="020F0502020204030204" pitchFamily="34" charset="0"/>
              </a:rPr>
              <a:t>F(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 = </a:t>
            </a:r>
            <a:r>
              <a:rPr lang="en-US" sz="2000" b="1" dirty="0" smtClean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3/2</a:t>
            </a:r>
            <a:r>
              <a:rPr lang="en-US" sz="2000" dirty="0" smtClean="0">
                <a:latin typeface="Calibri" panose="020F0502020204030204" pitchFamily="34" charset="0"/>
              </a:rPr>
              <a:t>)   = </a:t>
            </a:r>
            <a:r>
              <a:rPr lang="en-US" sz="2000" dirty="0" smtClean="0">
                <a:latin typeface="Calibri" panose="020F0502020204030204" pitchFamily="34" charset="0"/>
                <a:sym typeface="Symbol" panose="05050102010706020507" pitchFamily="18" charset="2"/>
              </a:rPr>
              <a:t> (or - , the same value)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b="1" dirty="0"/>
              <a:t>1D Discrete Fourier Transform</a:t>
            </a:r>
            <a:br>
              <a:rPr lang="en-US" sz="2800" b="1" dirty="0"/>
            </a:br>
            <a:r>
              <a:rPr lang="en-US" sz="2800" b="1" dirty="0" smtClean="0"/>
              <a:t>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56702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293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288885522"/>
              </p:ext>
            </p:extLst>
          </p:nvPr>
        </p:nvGraphicFramePr>
        <p:xfrm>
          <a:off x="1146598" y="2133600"/>
          <a:ext cx="6850803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8" name="Equation" r:id="rId3" imgW="4330440" imgH="2793960" progId="Equation.DSMT4">
                  <p:embed/>
                </p:oleObj>
              </mc:Choice>
              <mc:Fallback>
                <p:oleObj name="Equation" r:id="rId3" imgW="4330440" imgH="2793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598" y="2133600"/>
                        <a:ext cx="6850803" cy="441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 rot="18000000">
            <a:off x="2025449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x=0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8000000">
            <a:off x="2893224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x=1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8000000">
            <a:off x="3610601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x=3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8000000">
            <a:off x="4296401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x=4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7401" y="22976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u=0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97401" y="28437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u=1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97401" y="33898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u=2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7401" y="39359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u=3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74022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Kernel Matrix:</a:t>
            </a:r>
            <a:endParaRPr lang="en-US" b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5062661" y="178317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…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5400000">
            <a:off x="7997401" y="451381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…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05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293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78330540"/>
              </p:ext>
            </p:extLst>
          </p:nvPr>
        </p:nvGraphicFramePr>
        <p:xfrm>
          <a:off x="1309688" y="2146300"/>
          <a:ext cx="6521450" cy="439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00" name="Equation" r:id="rId3" imgW="3809880" imgH="2565360" progId="Equation.DSMT4">
                  <p:embed/>
                </p:oleObj>
              </mc:Choice>
              <mc:Fallback>
                <p:oleObj name="Equation" r:id="rId3" imgW="3809880" imgH="2565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9688" y="2146300"/>
                        <a:ext cx="6521450" cy="439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 rot="18000000">
            <a:off x="2025449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x=0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8000000">
            <a:off x="2893224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x=1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8000000">
            <a:off x="3610601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x=3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8000000">
            <a:off x="4296401" y="1783177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x=4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97401" y="22976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u=0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97401" y="28437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u=1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97401" y="33898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u=2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97401" y="393596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u=3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74022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Kernel Matrix:</a:t>
            </a:r>
            <a:endParaRPr lang="en-US" b="1" u="sng" dirty="0"/>
          </a:p>
        </p:txBody>
      </p:sp>
      <p:sp>
        <p:nvSpPr>
          <p:cNvPr id="25" name="TextBox 24"/>
          <p:cNvSpPr txBox="1"/>
          <p:nvPr/>
        </p:nvSpPr>
        <p:spPr>
          <a:xfrm>
            <a:off x="5062661" y="1783177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…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5400000">
            <a:off x="7997401" y="4513818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…</a:t>
            </a:r>
            <a:endParaRPr lang="en-US" sz="18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815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2293" name="Object 36"/>
          <p:cNvGraphicFramePr>
            <a:graphicFrameLocks noGrp="1" noChangeAspect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400756822"/>
              </p:ext>
            </p:extLst>
          </p:nvPr>
        </p:nvGraphicFramePr>
        <p:xfrm>
          <a:off x="329908" y="2514600"/>
          <a:ext cx="8128292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5" name="Equation" r:id="rId3" imgW="4635360" imgH="1955520" progId="Equation.DSMT4">
                  <p:embed/>
                </p:oleObj>
              </mc:Choice>
              <mc:Fallback>
                <p:oleObj name="Equation" r:id="rId3" imgW="4635360" imgH="1955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908" y="2514600"/>
                        <a:ext cx="8128292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1748135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Kernel Matrix: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1452615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1D Discrete Fourier </a:t>
            </a:r>
            <a:r>
              <a:rPr lang="en-US" b="1" dirty="0" smtClean="0"/>
              <a:t>Transform</a:t>
            </a:r>
            <a:br>
              <a:rPr lang="en-US" b="1" dirty="0" smtClean="0"/>
            </a:br>
            <a:r>
              <a:rPr lang="en-US" sz="2400" b="1" dirty="0" smtClean="0"/>
              <a:t>Matrix form</a:t>
            </a:r>
            <a:endParaRPr lang="en-US" dirty="0" smtClean="0"/>
          </a:p>
        </p:txBody>
      </p:sp>
      <p:sp>
        <p:nvSpPr>
          <p:cNvPr id="12291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8516023-35C4-4EC7-B7EF-0F62E3B533F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2514600"/>
            <a:ext cx="45416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Kernel Matrix’s Properties: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Symmetric on the main diagonal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smtClean="0"/>
              <a:t>Let </a:t>
            </a:r>
          </a:p>
          <a:p>
            <a:r>
              <a:rPr lang="en-US" dirty="0" smtClean="0"/>
              <a:t>    Then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</p:txBody>
      </p:sp>
      <p:graphicFrame>
        <p:nvGraphicFramePr>
          <p:cNvPr id="6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572097"/>
              </p:ext>
            </p:extLst>
          </p:nvPr>
        </p:nvGraphicFramePr>
        <p:xfrm>
          <a:off x="2357960" y="3471018"/>
          <a:ext cx="1733027" cy="66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9" name="Equation" r:id="rId3" imgW="698400" imgH="266400" progId="Equation.DSMT4">
                  <p:embed/>
                </p:oleObj>
              </mc:Choice>
              <mc:Fallback>
                <p:oleObj name="Equation" r:id="rId3" imgW="6984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960" y="3471018"/>
                        <a:ext cx="1733027" cy="6611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083382"/>
              </p:ext>
            </p:extLst>
          </p:nvPr>
        </p:nvGraphicFramePr>
        <p:xfrm>
          <a:off x="2357960" y="4495800"/>
          <a:ext cx="14239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40" name="Equation" r:id="rId5" imgW="723600" imgH="507960" progId="Equation.DSMT4">
                  <p:embed/>
                </p:oleObj>
              </mc:Choice>
              <mc:Fallback>
                <p:oleObj name="Equation" r:id="rId5" imgW="723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960" y="4495800"/>
                        <a:ext cx="1423987" cy="998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753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dirty="0"/>
              <a:t>1D Discrete Fourier Transform</a:t>
            </a:r>
            <a:br>
              <a:rPr lang="en-US" sz="2800" b="1" dirty="0"/>
            </a:br>
            <a:r>
              <a:rPr lang="en-US" sz="2000" b="1" dirty="0" smtClean="0"/>
              <a:t>Question</a:t>
            </a:r>
            <a:endParaRPr lang="en-US" sz="2800" b="1" dirty="0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11674040-06CA-437B-A362-66D8F757AD3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29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43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411708"/>
              </p:ext>
            </p:extLst>
          </p:nvPr>
        </p:nvGraphicFramePr>
        <p:xfrm>
          <a:off x="1440952" y="1752600"/>
          <a:ext cx="672805" cy="2365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6" name="Equation" r:id="rId3" imgW="520700" imgH="1828800" progId="Equation.3">
                  <p:embed/>
                </p:oleObj>
              </mc:Choice>
              <mc:Fallback>
                <p:oleObj name="Equation" r:id="rId3" imgW="520700" imgH="1828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0952" y="1752600"/>
                        <a:ext cx="672805" cy="2365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AutoShape 25"/>
          <p:cNvSpPr>
            <a:spLocks noChangeArrowheads="1"/>
          </p:cNvSpPr>
          <p:nvPr/>
        </p:nvSpPr>
        <p:spPr bwMode="auto">
          <a:xfrm>
            <a:off x="3733800" y="2019300"/>
            <a:ext cx="685800" cy="533400"/>
          </a:xfrm>
          <a:prstGeom prst="rightArrow">
            <a:avLst>
              <a:gd name="adj1" fmla="val 50000"/>
              <a:gd name="adj2" fmla="val 32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434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125986"/>
              </p:ext>
            </p:extLst>
          </p:nvPr>
        </p:nvGraphicFramePr>
        <p:xfrm>
          <a:off x="4695825" y="1981200"/>
          <a:ext cx="21367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7" name="Equation" r:id="rId5" imgW="761669" imgH="228501" progId="Equation.DSMT4">
                  <p:embed/>
                </p:oleObj>
              </mc:Choice>
              <mc:Fallback>
                <p:oleObj name="Equation" r:id="rId5" imgW="761669" imgH="228501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1981200"/>
                        <a:ext cx="213677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85855" y="2686606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62600" y="2688103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= ?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4543944"/>
            <a:ext cx="7912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AutoNum type="arabicPeriod"/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Draw magnitude and phase spectrum for 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</a:rPr>
              <a:t>F(u)</a:t>
            </a:r>
          </a:p>
          <a:p>
            <a:pPr marL="742950" indent="-742950" algn="just">
              <a:buAutoNum type="arabicPeriod"/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</a:rPr>
              <a:t>How much does frequency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 = 3/4 contribute to the signal (in magnitude and in phase)?</a:t>
            </a:r>
          </a:p>
          <a:p>
            <a:pPr marL="742950" indent="-742950" algn="just">
              <a:buAutoNum type="arabicPeriod"/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Write </a:t>
            </a:r>
            <a:r>
              <a:rPr lang="en-US" sz="1800" dirty="0" err="1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Matlab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/C/CPP function program to compute DFT/FFT.</a:t>
            </a:r>
          </a:p>
          <a:p>
            <a:pPr marL="742950" indent="-742950" algn="just">
              <a:buAutoNum type="arabicPeriod"/>
            </a:pP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Let M</a:t>
            </a:r>
            <a:r>
              <a:rPr lang="en-US" sz="1800" baseline="-250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1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= 256 and M</a:t>
            </a:r>
            <a:r>
              <a:rPr lang="en-US" sz="1800" baseline="-250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2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= 8 be number of frequency into which we decompose, and 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i="1" baseline="-250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256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(u)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 and 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i="1" baseline="-250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8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(u)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are Fourier coefficients for those two transforms.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 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Assume that we already have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i="1" baseline="-25000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256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(u</a:t>
            </a:r>
            <a:r>
              <a:rPr lang="en-US" sz="1800" i="1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),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 how can obtain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i="1" baseline="-25000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8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(u)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 from 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F</a:t>
            </a:r>
            <a:r>
              <a:rPr lang="en-US" sz="1800" i="1" baseline="-25000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256</a:t>
            </a: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(u)</a:t>
            </a:r>
            <a:r>
              <a:rPr lang="en-US" sz="1800" dirty="0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03E0357B-BE7B-4F4E-8AB3-5E18179E8BE7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87074" name="Rectangle 2"/>
          <p:cNvSpPr>
            <a:spLocks noChangeArrowheads="1"/>
          </p:cNvSpPr>
          <p:nvPr/>
        </p:nvSpPr>
        <p:spPr bwMode="auto">
          <a:xfrm>
            <a:off x="1219200" y="1981200"/>
            <a:ext cx="7543800" cy="1600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87075" name="Rectangle 3"/>
          <p:cNvSpPr>
            <a:spLocks noChangeArrowheads="1"/>
          </p:cNvSpPr>
          <p:nvPr/>
        </p:nvSpPr>
        <p:spPr bwMode="auto">
          <a:xfrm>
            <a:off x="1219200" y="3886200"/>
            <a:ext cx="7543800" cy="2286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17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b="1" smtClean="0">
                <a:latin typeface="Angsana New" panose="02020603050405020304" pitchFamily="18" charset="-34"/>
              </a:rPr>
              <a:t>Fourier Analysis</a:t>
            </a:r>
          </a:p>
        </p:txBody>
      </p:sp>
      <p:sp>
        <p:nvSpPr>
          <p:cNvPr id="387077" name="Text Box 5"/>
          <p:cNvSpPr txBox="1">
            <a:spLocks noChangeArrowheads="1"/>
          </p:cNvSpPr>
          <p:nvPr/>
        </p:nvSpPr>
        <p:spPr bwMode="auto">
          <a:xfrm>
            <a:off x="1403350" y="2574925"/>
            <a:ext cx="1416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White Light</a:t>
            </a:r>
          </a:p>
        </p:txBody>
      </p:sp>
      <p:grpSp>
        <p:nvGrpSpPr>
          <p:cNvPr id="387078" name="Group 6"/>
          <p:cNvGrpSpPr>
            <a:grpSpLocks/>
          </p:cNvGrpSpPr>
          <p:nvPr/>
        </p:nvGrpSpPr>
        <p:grpSpPr bwMode="auto">
          <a:xfrm>
            <a:off x="1447800" y="4038600"/>
            <a:ext cx="6781800" cy="1981200"/>
            <a:chOff x="1008" y="2784"/>
            <a:chExt cx="4272" cy="1248"/>
          </a:xfrm>
        </p:grpSpPr>
        <p:sp>
          <p:nvSpPr>
            <p:cNvPr id="7180" name="Text Box 7"/>
            <p:cNvSpPr txBox="1">
              <a:spLocks noChangeArrowheads="1"/>
            </p:cNvSpPr>
            <p:nvPr/>
          </p:nvSpPr>
          <p:spPr bwMode="auto">
            <a:xfrm>
              <a:off x="3456" y="3216"/>
              <a:ext cx="18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>
                  <a:latin typeface="Angsana New" panose="02020603050405020304" pitchFamily="18" charset="-34"/>
                </a:rPr>
                <a:t>Signals with different frequencies</a:t>
              </a:r>
            </a:p>
          </p:txBody>
        </p:sp>
        <p:sp>
          <p:nvSpPr>
            <p:cNvPr id="7181" name="Text Box 8"/>
            <p:cNvSpPr txBox="1">
              <a:spLocks noChangeArrowheads="1"/>
            </p:cNvSpPr>
            <p:nvPr/>
          </p:nvSpPr>
          <p:spPr bwMode="auto">
            <a:xfrm>
              <a:off x="1008" y="3216"/>
              <a:ext cx="5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Signal</a:t>
              </a:r>
            </a:p>
          </p:txBody>
        </p:sp>
        <p:sp>
          <p:nvSpPr>
            <p:cNvPr id="7182" name="Text Box 9"/>
            <p:cNvSpPr txBox="1">
              <a:spLocks noChangeArrowheads="1"/>
            </p:cNvSpPr>
            <p:nvPr/>
          </p:nvSpPr>
          <p:spPr bwMode="auto">
            <a:xfrm>
              <a:off x="1968" y="3168"/>
              <a:ext cx="4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/>
                <a:t>DFT</a:t>
              </a:r>
            </a:p>
          </p:txBody>
        </p:sp>
        <p:sp>
          <p:nvSpPr>
            <p:cNvPr id="7183" name="Rectangle 10"/>
            <p:cNvSpPr>
              <a:spLocks noChangeArrowheads="1"/>
            </p:cNvSpPr>
            <p:nvPr/>
          </p:nvSpPr>
          <p:spPr bwMode="auto">
            <a:xfrm>
              <a:off x="1913" y="3113"/>
              <a:ext cx="576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7184" name="AutoShape 11"/>
            <p:cNvSpPr>
              <a:spLocks noChangeArrowheads="1"/>
            </p:cNvSpPr>
            <p:nvPr/>
          </p:nvSpPr>
          <p:spPr bwMode="auto">
            <a:xfrm>
              <a:off x="1632" y="3216"/>
              <a:ext cx="192" cy="288"/>
            </a:xfrm>
            <a:prstGeom prst="right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7185" name="Line 12"/>
            <p:cNvSpPr>
              <a:spLocks noChangeShapeType="1"/>
            </p:cNvSpPr>
            <p:nvPr/>
          </p:nvSpPr>
          <p:spPr bwMode="auto">
            <a:xfrm flipV="1">
              <a:off x="2544" y="2891"/>
              <a:ext cx="48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6" name="Line 13"/>
            <p:cNvSpPr>
              <a:spLocks noChangeShapeType="1"/>
            </p:cNvSpPr>
            <p:nvPr/>
          </p:nvSpPr>
          <p:spPr bwMode="auto">
            <a:xfrm flipV="1">
              <a:off x="2544" y="3087"/>
              <a:ext cx="480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4"/>
            <p:cNvSpPr>
              <a:spLocks noChangeShapeType="1"/>
            </p:cNvSpPr>
            <p:nvPr/>
          </p:nvSpPr>
          <p:spPr bwMode="auto">
            <a:xfrm>
              <a:off x="2544" y="3408"/>
              <a:ext cx="48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Line 15"/>
            <p:cNvSpPr>
              <a:spLocks noChangeShapeType="1"/>
            </p:cNvSpPr>
            <p:nvPr/>
          </p:nvSpPr>
          <p:spPr bwMode="auto">
            <a:xfrm>
              <a:off x="2544" y="3456"/>
              <a:ext cx="48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9" name="Text Box 16"/>
            <p:cNvSpPr txBox="1">
              <a:spLocks noChangeArrowheads="1"/>
            </p:cNvSpPr>
            <p:nvPr/>
          </p:nvSpPr>
          <p:spPr bwMode="auto">
            <a:xfrm>
              <a:off x="2880" y="3072"/>
              <a:ext cx="148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600"/>
                <a:t>.</a:t>
              </a:r>
            </a:p>
            <a:p>
              <a:pPr eaLnBrk="1" hangingPunct="1"/>
              <a:r>
                <a:rPr lang="en-US" sz="1600"/>
                <a:t>.</a:t>
              </a:r>
            </a:p>
            <a:p>
              <a:pPr eaLnBrk="1" hangingPunct="1"/>
              <a:r>
                <a:rPr lang="en-US" sz="1600"/>
                <a:t>.</a:t>
              </a:r>
            </a:p>
          </p:txBody>
        </p:sp>
        <p:sp>
          <p:nvSpPr>
            <p:cNvPr id="7190" name="AutoShape 17"/>
            <p:cNvSpPr>
              <a:spLocks/>
            </p:cNvSpPr>
            <p:nvPr/>
          </p:nvSpPr>
          <p:spPr bwMode="auto">
            <a:xfrm>
              <a:off x="3120" y="2784"/>
              <a:ext cx="192" cy="1248"/>
            </a:xfrm>
            <a:prstGeom prst="rightBrace">
              <a:avLst>
                <a:gd name="adj1" fmla="val 54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387090" name="Group 18"/>
          <p:cNvGrpSpPr>
            <a:grpSpLocks/>
          </p:cNvGrpSpPr>
          <p:nvPr/>
        </p:nvGrpSpPr>
        <p:grpSpPr bwMode="auto">
          <a:xfrm>
            <a:off x="7210425" y="2514600"/>
            <a:ext cx="1365250" cy="838200"/>
            <a:chOff x="4542" y="1584"/>
            <a:chExt cx="860" cy="528"/>
          </a:xfrm>
        </p:grpSpPr>
        <p:sp>
          <p:nvSpPr>
            <p:cNvPr id="7178" name="Text Box 19"/>
            <p:cNvSpPr txBox="1">
              <a:spLocks noChangeArrowheads="1"/>
            </p:cNvSpPr>
            <p:nvPr/>
          </p:nvSpPr>
          <p:spPr bwMode="auto">
            <a:xfrm>
              <a:off x="4686" y="1680"/>
              <a:ext cx="7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>
                  <a:latin typeface="Angsana New" panose="02020603050405020304" pitchFamily="18" charset="-34"/>
                </a:rPr>
                <a:t>Color lights</a:t>
              </a:r>
            </a:p>
          </p:txBody>
        </p:sp>
        <p:sp>
          <p:nvSpPr>
            <p:cNvPr id="7179" name="AutoShape 20"/>
            <p:cNvSpPr>
              <a:spLocks/>
            </p:cNvSpPr>
            <p:nvPr/>
          </p:nvSpPr>
          <p:spPr bwMode="auto">
            <a:xfrm>
              <a:off x="4542" y="1584"/>
              <a:ext cx="66" cy="528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pic>
        <p:nvPicPr>
          <p:cNvPr id="387093" name="Picture 21" descr="pris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" b="1395"/>
          <a:stretch>
            <a:fillRect/>
          </a:stretch>
        </p:blipFill>
        <p:spPr bwMode="auto">
          <a:xfrm>
            <a:off x="2895600" y="2108200"/>
            <a:ext cx="406876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7074" grpId="0" animBg="1"/>
      <p:bldP spid="387075" grpId="0" animBg="1"/>
      <p:bldP spid="38707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dirty="0" smtClean="0"/>
              <a:t>2D </a:t>
            </a:r>
            <a:r>
              <a:rPr lang="en-US" sz="2800" b="1" dirty="0"/>
              <a:t>Discrete Fourier Transform</a:t>
            </a:r>
            <a:br>
              <a:rPr lang="en-US" sz="2800" b="1" dirty="0"/>
            </a:br>
            <a:r>
              <a:rPr lang="en-US" sz="2000" b="1" dirty="0" smtClean="0"/>
              <a:t>Formula</a:t>
            </a:r>
            <a:endParaRPr lang="en-US" sz="2800" b="1" dirty="0" smtClean="0"/>
          </a:p>
        </p:txBody>
      </p:sp>
      <p:sp>
        <p:nvSpPr>
          <p:cNvPr id="1433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11674040-06CA-437B-A362-66D8F757AD3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614895"/>
              </p:ext>
            </p:extLst>
          </p:nvPr>
        </p:nvGraphicFramePr>
        <p:xfrm>
          <a:off x="1143000" y="2497688"/>
          <a:ext cx="62484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3" name="Equation" r:id="rId3" imgW="2082600" imgH="457200" progId="Equation.DSMT4">
                  <p:embed/>
                </p:oleObj>
              </mc:Choice>
              <mc:Fallback>
                <p:oleObj name="Equation" r:id="rId3" imgW="20826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2497688"/>
                        <a:ext cx="6248400" cy="13716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358060"/>
              </p:ext>
            </p:extLst>
          </p:nvPr>
        </p:nvGraphicFramePr>
        <p:xfrm>
          <a:off x="1143000" y="4876800"/>
          <a:ext cx="60579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4" name="Equation" r:id="rId5" imgW="2019240" imgH="444240" progId="Equation.DSMT4">
                  <p:embed/>
                </p:oleObj>
              </mc:Choice>
              <mc:Fallback>
                <p:oleObj name="Equation" r:id="rId5" imgW="20192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43000" y="4876800"/>
                        <a:ext cx="6057900" cy="13335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1857217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Forward transform: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4277380"/>
            <a:ext cx="3526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Backward transform: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379931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u</a:t>
            </a:r>
            <a:r>
              <a:rPr lang="en-US" dirty="0" smtClean="0">
                <a:latin typeface="+mn-lt"/>
              </a:rPr>
              <a:t>=0..</a:t>
            </a:r>
            <a:r>
              <a:rPr lang="en-US" i="1" dirty="0" smtClean="0">
                <a:latin typeface="+mn-lt"/>
              </a:rPr>
              <a:t>M</a:t>
            </a:r>
            <a:r>
              <a:rPr lang="en-US" dirty="0" smtClean="0">
                <a:latin typeface="+mn-lt"/>
              </a:rPr>
              <a:t>-1</a:t>
            </a:r>
            <a:endParaRPr lang="en-US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2608" y="3799311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v</a:t>
            </a:r>
            <a:r>
              <a:rPr lang="en-US" dirty="0" smtClean="0">
                <a:latin typeface="+mn-lt"/>
              </a:rPr>
              <a:t>=0..</a:t>
            </a:r>
            <a:r>
              <a:rPr lang="en-US" i="1" dirty="0" smtClean="0">
                <a:latin typeface="+mn-lt"/>
              </a:rPr>
              <a:t>N</a:t>
            </a:r>
            <a:r>
              <a:rPr lang="en-US" dirty="0" smtClean="0">
                <a:latin typeface="+mn-lt"/>
              </a:rPr>
              <a:t>-1</a:t>
            </a:r>
            <a:endParaRPr lang="en-US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61509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x</a:t>
            </a:r>
            <a:r>
              <a:rPr lang="en-US" dirty="0" smtClean="0">
                <a:latin typeface="+mn-lt"/>
              </a:rPr>
              <a:t>=0..</a:t>
            </a:r>
            <a:r>
              <a:rPr lang="en-US" i="1" dirty="0" smtClean="0">
                <a:latin typeface="+mn-lt"/>
              </a:rPr>
              <a:t>M</a:t>
            </a:r>
            <a:r>
              <a:rPr lang="en-US" dirty="0" smtClean="0">
                <a:latin typeface="+mn-lt"/>
              </a:rPr>
              <a:t>-1</a:t>
            </a:r>
            <a:endParaRPr lang="en-US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4008" y="6150918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y</a:t>
            </a:r>
            <a:r>
              <a:rPr lang="en-US" dirty="0" smtClean="0">
                <a:latin typeface="+mn-lt"/>
              </a:rPr>
              <a:t>=0..</a:t>
            </a:r>
            <a:r>
              <a:rPr lang="en-US" i="1" dirty="0" smtClean="0">
                <a:latin typeface="+mn-lt"/>
              </a:rPr>
              <a:t>N</a:t>
            </a:r>
            <a:r>
              <a:rPr lang="en-US" dirty="0" smtClean="0">
                <a:latin typeface="+mn-lt"/>
              </a:rPr>
              <a:t>-1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00424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96705"/>
              </p:ext>
            </p:extLst>
          </p:nvPr>
        </p:nvGraphicFramePr>
        <p:xfrm>
          <a:off x="1600200" y="1752600"/>
          <a:ext cx="5638800" cy="435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9" name="Equation" r:id="rId3" imgW="2234880" imgH="1726920" progId="Equation.DSMT4">
                  <p:embed/>
                </p:oleObj>
              </mc:Choice>
              <mc:Fallback>
                <p:oleObj name="Equation" r:id="rId3" imgW="2234880" imgH="1726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752600"/>
                        <a:ext cx="5638800" cy="435725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40769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905000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400" y="1905000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85837" y="1914524"/>
            <a:ext cx="1681163" cy="76200"/>
            <a:chOff x="985837" y="1781174"/>
            <a:chExt cx="1681163" cy="76200"/>
          </a:xfrm>
          <a:solidFill>
            <a:schemeClr val="accent2">
              <a:lumMod val="7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1905000"/>
            <a:ext cx="1681163" cy="76200"/>
            <a:chOff x="985837" y="1781174"/>
            <a:chExt cx="1681163" cy="76200"/>
          </a:xfrm>
          <a:solidFill>
            <a:schemeClr val="accent5">
              <a:lumMod val="50000"/>
            </a:schemeClr>
          </a:solidFill>
        </p:grpSpPr>
        <p:sp>
          <p:nvSpPr>
            <p:cNvPr id="26" name="Oval 2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85837" y="2006600"/>
            <a:ext cx="1681163" cy="76200"/>
            <a:chOff x="985837" y="1781174"/>
            <a:chExt cx="1681163" cy="76200"/>
          </a:xfrm>
          <a:solidFill>
            <a:schemeClr val="accent2">
              <a:lumMod val="7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248400" y="1997074"/>
            <a:ext cx="1681163" cy="76200"/>
            <a:chOff x="985837" y="1781174"/>
            <a:chExt cx="1681163" cy="76200"/>
          </a:xfrm>
          <a:solidFill>
            <a:schemeClr val="accent5">
              <a:lumMod val="50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2667000" y="1952624"/>
            <a:ext cx="35814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667000" y="2035174"/>
            <a:ext cx="35814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667000" y="3543300"/>
            <a:ext cx="358140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985837" y="3505200"/>
            <a:ext cx="1681163" cy="76200"/>
            <a:chOff x="985837" y="1781174"/>
            <a:chExt cx="1681163" cy="76200"/>
          </a:xfrm>
          <a:solidFill>
            <a:schemeClr val="accent2">
              <a:lumMod val="75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48400" y="3495674"/>
            <a:ext cx="1681163" cy="76200"/>
            <a:chOff x="985837" y="1781174"/>
            <a:chExt cx="1681163" cy="76200"/>
          </a:xfrm>
          <a:solidFill>
            <a:schemeClr val="accent5">
              <a:lumMod val="50000"/>
            </a:schemeClr>
          </a:solidFill>
        </p:grpSpPr>
        <p:sp>
          <p:nvSpPr>
            <p:cNvPr id="60" name="Oval 59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248400" y="4800600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 rot="5400000">
            <a:off x="5445918" y="5600702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68" name="Oval 67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5522118" y="5607843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76" name="Oval 7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7050881" y="5603081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83" name="Oval 82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6286500" y="3581400"/>
            <a:ext cx="0" cy="1216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362700" y="3581399"/>
            <a:ext cx="0" cy="1216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891463" y="3581399"/>
            <a:ext cx="0" cy="12168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2800" y="1981200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1D DFT for rows</a:t>
            </a:r>
            <a:endParaRPr lang="en-US" sz="1800" dirty="0"/>
          </a:p>
        </p:txBody>
      </p:sp>
      <p:sp>
        <p:nvSpPr>
          <p:cNvPr id="96" name="TextBox 95"/>
          <p:cNvSpPr txBox="1"/>
          <p:nvPr/>
        </p:nvSpPr>
        <p:spPr>
          <a:xfrm rot="5400000">
            <a:off x="7239130" y="403053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1D DFT for columns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2449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905000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248400" y="1905000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85837" y="1914524"/>
            <a:ext cx="1681163" cy="76200"/>
            <a:chOff x="985837" y="1781174"/>
            <a:chExt cx="1681163" cy="76200"/>
          </a:xfrm>
          <a:solidFill>
            <a:schemeClr val="accent2">
              <a:lumMod val="75000"/>
            </a:schemeClr>
          </a:solidFill>
        </p:grpSpPr>
        <p:sp>
          <p:nvSpPr>
            <p:cNvPr id="3" name="Oval 2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8400" y="1905000"/>
            <a:ext cx="1681163" cy="76200"/>
            <a:chOff x="985837" y="1781174"/>
            <a:chExt cx="1681163" cy="76200"/>
          </a:xfrm>
          <a:solidFill>
            <a:schemeClr val="accent5">
              <a:lumMod val="50000"/>
            </a:schemeClr>
          </a:solidFill>
        </p:grpSpPr>
        <p:sp>
          <p:nvSpPr>
            <p:cNvPr id="26" name="Oval 2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85837" y="2006600"/>
            <a:ext cx="1681163" cy="76200"/>
            <a:chOff x="985837" y="1781174"/>
            <a:chExt cx="1681163" cy="76200"/>
          </a:xfrm>
          <a:solidFill>
            <a:schemeClr val="accent2">
              <a:lumMod val="75000"/>
            </a:schemeClr>
          </a:solidFill>
        </p:grpSpPr>
        <p:sp>
          <p:nvSpPr>
            <p:cNvPr id="34" name="Oval 33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248400" y="1997074"/>
            <a:ext cx="1681163" cy="76200"/>
            <a:chOff x="985837" y="1781174"/>
            <a:chExt cx="1681163" cy="76200"/>
          </a:xfrm>
          <a:solidFill>
            <a:schemeClr val="accent5">
              <a:lumMod val="50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Straight Arrow Connector 5"/>
          <p:cNvCxnSpPr/>
          <p:nvPr/>
        </p:nvCxnSpPr>
        <p:spPr>
          <a:xfrm>
            <a:off x="2857500" y="2743200"/>
            <a:ext cx="327169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985837" y="3505200"/>
            <a:ext cx="1681163" cy="76200"/>
            <a:chOff x="985837" y="1781174"/>
            <a:chExt cx="1681163" cy="76200"/>
          </a:xfrm>
          <a:solidFill>
            <a:schemeClr val="accent2">
              <a:lumMod val="75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248400" y="3495674"/>
            <a:ext cx="1681163" cy="76200"/>
            <a:chOff x="985837" y="1781174"/>
            <a:chExt cx="1681163" cy="76200"/>
          </a:xfrm>
          <a:solidFill>
            <a:schemeClr val="accent5">
              <a:lumMod val="50000"/>
            </a:schemeClr>
          </a:solidFill>
        </p:grpSpPr>
        <p:sp>
          <p:nvSpPr>
            <p:cNvPr id="60" name="Oval 59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248400" y="4800600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 rot="5400000">
            <a:off x="5445918" y="5600702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68" name="Oval 67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5400000">
            <a:off x="5522118" y="5607843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76" name="Oval 7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 rot="5400000">
            <a:off x="7050881" y="5603081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83" name="Oval 82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Arrow Connector 92"/>
          <p:cNvCxnSpPr/>
          <p:nvPr/>
        </p:nvCxnSpPr>
        <p:spPr>
          <a:xfrm>
            <a:off x="7069670" y="3657600"/>
            <a:ext cx="0" cy="616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81197" y="2444234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1D DFT for rows</a:t>
            </a:r>
            <a:endParaRPr lang="en-US" sz="1800" dirty="0"/>
          </a:p>
        </p:txBody>
      </p:sp>
      <p:sp>
        <p:nvSpPr>
          <p:cNvPr id="96" name="TextBox 95"/>
          <p:cNvSpPr txBox="1"/>
          <p:nvPr/>
        </p:nvSpPr>
        <p:spPr>
          <a:xfrm rot="5400000">
            <a:off x="7239130" y="4030539"/>
            <a:ext cx="21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1D DFT for columns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6871338" y="16118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sym typeface="Symbol" panose="05050102010706020507" pitchFamily="18" charset="2"/>
              </a:rPr>
              <a:t>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571818" y="161186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sym typeface="Symbol" panose="05050102010706020507" pitchFamily="18" charset="2"/>
              </a:rPr>
              <a:t>2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129199" y="1611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sym typeface="Symbol" panose="05050102010706020507" pitchFamily="18" charset="2"/>
              </a:rPr>
              <a:t>0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154707" y="4507468"/>
            <a:ext cx="1869339" cy="369332"/>
            <a:chOff x="6154707" y="4507468"/>
            <a:chExt cx="1869339" cy="369332"/>
          </a:xfrm>
        </p:grpSpPr>
        <p:sp>
          <p:nvSpPr>
            <p:cNvPr id="91" name="TextBox 90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 rot="5400000">
            <a:off x="5085452" y="5454134"/>
            <a:ext cx="1869339" cy="369332"/>
            <a:chOff x="6154707" y="4507468"/>
            <a:chExt cx="1869339" cy="369332"/>
          </a:xfrm>
        </p:grpSpPr>
        <p:sp>
          <p:nvSpPr>
            <p:cNvPr id="98" name="TextBox 97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9621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1267067" y="2974756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 rot="5400000">
            <a:off x="464585" y="3774858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02" name="Oval 101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 rot="5400000">
            <a:off x="540785" y="3781999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09" name="Oval 108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 rot="5400000">
            <a:off x="2069548" y="3777237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16" name="Oval 11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1173374" y="2681624"/>
            <a:ext cx="1869339" cy="369332"/>
            <a:chOff x="6154707" y="4507468"/>
            <a:chExt cx="1869339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5400000">
            <a:off x="104119" y="3628290"/>
            <a:ext cx="1869339" cy="369332"/>
            <a:chOff x="6154707" y="4507468"/>
            <a:chExt cx="1869339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2105267" y="2173954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7200" y="2133600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66471" y="3782761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119046" y="3836762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37747" y="2404625"/>
            <a:ext cx="49944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Low frequencies are at four corners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High frequencies are at the center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Low frequencies mean intensities inside the input images have small variation. For example, perfectly smooth image has only one frequency, 0 radian.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13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267067" y="2974756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 rot="5400000">
            <a:off x="464585" y="3774858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02" name="Oval 101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 rot="5400000">
            <a:off x="540785" y="3781999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09" name="Oval 108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 rot="5400000">
            <a:off x="2069548" y="3777237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16" name="Oval 11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1173374" y="2681624"/>
            <a:ext cx="1869339" cy="369332"/>
            <a:chOff x="6154707" y="4507468"/>
            <a:chExt cx="1869339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5400000">
            <a:off x="104119" y="3628290"/>
            <a:ext cx="1869339" cy="369332"/>
            <a:chOff x="6154707" y="4507468"/>
            <a:chExt cx="1869339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2105267" y="2173954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7200" y="2133600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66471" y="3782761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119046" y="3836762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37747" y="2404625"/>
            <a:ext cx="49944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Low frequencies are at four corners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High frequencies are at the center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High frequencies mean the image has a large variation. For example, images have high variation around their edges.</a:t>
            </a:r>
          </a:p>
          <a:p>
            <a:pPr algn="just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563268" y="3324678"/>
            <a:ext cx="1015793" cy="101579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76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1267067" y="2974756"/>
            <a:ext cx="1676400" cy="16764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 rot="5400000">
            <a:off x="464585" y="3774858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02" name="Oval 101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 rot="5400000">
            <a:off x="540785" y="3781999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09" name="Oval 108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/>
          <p:cNvGrpSpPr/>
          <p:nvPr/>
        </p:nvGrpSpPr>
        <p:grpSpPr>
          <a:xfrm rot="5400000">
            <a:off x="2069548" y="3777237"/>
            <a:ext cx="1681163" cy="76200"/>
            <a:chOff x="985837" y="1781174"/>
            <a:chExt cx="1681163" cy="76200"/>
          </a:xfrm>
          <a:solidFill>
            <a:srgbClr val="FF0000"/>
          </a:solidFill>
        </p:grpSpPr>
        <p:sp>
          <p:nvSpPr>
            <p:cNvPr id="116" name="Oval 115"/>
            <p:cNvSpPr/>
            <p:nvPr/>
          </p:nvSpPr>
          <p:spPr>
            <a:xfrm>
              <a:off x="9858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10620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1382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1214437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25908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2514600" y="1781174"/>
              <a:ext cx="76200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1173374" y="2681624"/>
            <a:ext cx="1869339" cy="369332"/>
            <a:chOff x="6154707" y="4507468"/>
            <a:chExt cx="1869339" cy="369332"/>
          </a:xfrm>
        </p:grpSpPr>
        <p:sp>
          <p:nvSpPr>
            <p:cNvPr id="123" name="TextBox 122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5400000">
            <a:off x="104119" y="3628290"/>
            <a:ext cx="1869339" cy="369332"/>
            <a:chOff x="6154707" y="4507468"/>
            <a:chExt cx="1869339" cy="369332"/>
          </a:xfrm>
        </p:grpSpPr>
        <p:sp>
          <p:nvSpPr>
            <p:cNvPr id="127" name="TextBox 126"/>
            <p:cNvSpPr txBox="1"/>
            <p:nvPr/>
          </p:nvSpPr>
          <p:spPr>
            <a:xfrm>
              <a:off x="6896846" y="4507468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7597326" y="450746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2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154707" y="45074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sym typeface="Symbol" panose="05050102010706020507" pitchFamily="18" charset="2"/>
                </a:rPr>
                <a:t>0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Oval 8"/>
          <p:cNvSpPr/>
          <p:nvPr/>
        </p:nvSpPr>
        <p:spPr>
          <a:xfrm>
            <a:off x="2105267" y="2173954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57200" y="2133600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66471" y="3782761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2119046" y="3836762"/>
            <a:ext cx="1643304" cy="1643304"/>
          </a:xfrm>
          <a:prstGeom prst="ellipse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137747" y="1981200"/>
            <a:ext cx="49944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DFT are periodic on both of horizontal and vertical directions, as shown in the next slide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So, SHIFT  (or swap) the diagonal direction to place low frequencies at the center of spectrum.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dirty="0" smtClean="0"/>
              <a:t>Why shift? Coefficients (or contribution) of low frequencies are usually significant larger than high frequencies’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563268" y="3324678"/>
            <a:ext cx="1015793" cy="1015793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53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7B6CBAB-D1BA-4419-ACD3-89F6BBA8AD3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b="1" smtClean="0"/>
              <a:t>Fourier Transform property (1)</a:t>
            </a:r>
          </a:p>
        </p:txBody>
      </p:sp>
      <p:grpSp>
        <p:nvGrpSpPr>
          <p:cNvPr id="19460" name="Group 3"/>
          <p:cNvGrpSpPr>
            <a:grpSpLocks/>
          </p:cNvGrpSpPr>
          <p:nvPr/>
        </p:nvGrpSpPr>
        <p:grpSpPr bwMode="auto">
          <a:xfrm>
            <a:off x="704358" y="1752600"/>
            <a:ext cx="3733800" cy="3449881"/>
            <a:chOff x="1200" y="1200"/>
            <a:chExt cx="2091" cy="1932"/>
          </a:xfrm>
        </p:grpSpPr>
        <p:pic>
          <p:nvPicPr>
            <p:cNvPr id="19470" name="Picture 4" descr="Fourier_periodicSpectrum"/>
            <p:cNvPicPr>
              <a:picLocks noChangeAspect="1" noChangeArrowheads="1"/>
            </p:cNvPicPr>
            <p:nvPr/>
          </p:nvPicPr>
          <p:blipFill>
            <a:blip r:embed="rId3">
              <a:lum bright="-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1200"/>
              <a:ext cx="2091" cy="1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71" name="Line 5"/>
            <p:cNvSpPr>
              <a:spLocks noChangeShapeType="1"/>
            </p:cNvSpPr>
            <p:nvPr/>
          </p:nvSpPr>
          <p:spPr bwMode="auto">
            <a:xfrm>
              <a:off x="1728" y="1625"/>
              <a:ext cx="52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2" name="Line 6"/>
            <p:cNvSpPr>
              <a:spLocks noChangeShapeType="1"/>
            </p:cNvSpPr>
            <p:nvPr/>
          </p:nvSpPr>
          <p:spPr bwMode="auto">
            <a:xfrm>
              <a:off x="1728" y="2146"/>
              <a:ext cx="528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3" name="Line 7"/>
            <p:cNvSpPr>
              <a:spLocks noChangeShapeType="1"/>
            </p:cNvSpPr>
            <p:nvPr/>
          </p:nvSpPr>
          <p:spPr bwMode="auto">
            <a:xfrm>
              <a:off x="1735" y="1625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8"/>
            <p:cNvSpPr>
              <a:spLocks noChangeShapeType="1"/>
            </p:cNvSpPr>
            <p:nvPr/>
          </p:nvSpPr>
          <p:spPr bwMode="auto">
            <a:xfrm>
              <a:off x="2270" y="1625"/>
              <a:ext cx="0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983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015727"/>
              </p:ext>
            </p:extLst>
          </p:nvPr>
        </p:nvGraphicFramePr>
        <p:xfrm>
          <a:off x="704358" y="5588794"/>
          <a:ext cx="4859337" cy="30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0" name="Equation" r:id="rId4" imgW="3301920" imgH="203040" progId="Equation.3">
                  <p:embed/>
                </p:oleObj>
              </mc:Choice>
              <mc:Fallback>
                <p:oleObj name="Equation" r:id="rId4" imgW="3301920" imgH="2030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358" y="5588794"/>
                        <a:ext cx="4859337" cy="300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10"/>
          <p:cNvSpPr txBox="1">
            <a:spLocks noChangeArrowheads="1"/>
          </p:cNvSpPr>
          <p:nvPr/>
        </p:nvSpPr>
        <p:spPr bwMode="auto">
          <a:xfrm>
            <a:off x="1830957" y="262175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 dirty="0"/>
              <a:t>1</a:t>
            </a:r>
          </a:p>
        </p:txBody>
      </p:sp>
      <p:sp>
        <p:nvSpPr>
          <p:cNvPr id="19463" name="Text Box 11"/>
          <p:cNvSpPr txBox="1">
            <a:spLocks noChangeArrowheads="1"/>
          </p:cNvSpPr>
          <p:nvPr/>
        </p:nvSpPr>
        <p:spPr bwMode="auto">
          <a:xfrm>
            <a:off x="2145282" y="2621756"/>
            <a:ext cx="298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2</a:t>
            </a:r>
          </a:p>
        </p:txBody>
      </p:sp>
      <p:sp>
        <p:nvSpPr>
          <p:cNvPr id="19464" name="Text Box 12"/>
          <p:cNvSpPr txBox="1">
            <a:spLocks noChangeArrowheads="1"/>
          </p:cNvSpPr>
          <p:nvPr/>
        </p:nvSpPr>
        <p:spPr bwMode="auto">
          <a:xfrm>
            <a:off x="1840482" y="3007519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3</a:t>
            </a:r>
          </a:p>
        </p:txBody>
      </p:sp>
      <p:sp>
        <p:nvSpPr>
          <p:cNvPr id="19465" name="Text Box 13"/>
          <p:cNvSpPr txBox="1">
            <a:spLocks noChangeArrowheads="1"/>
          </p:cNvSpPr>
          <p:nvPr/>
        </p:nvSpPr>
        <p:spPr bwMode="auto">
          <a:xfrm>
            <a:off x="2129407" y="3013869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4</a:t>
            </a:r>
          </a:p>
        </p:txBody>
      </p:sp>
      <p:sp>
        <p:nvSpPr>
          <p:cNvPr id="19466" name="Text Box 14"/>
          <p:cNvSpPr txBox="1">
            <a:spLocks noChangeArrowheads="1"/>
          </p:cNvSpPr>
          <p:nvPr/>
        </p:nvSpPr>
        <p:spPr bwMode="auto">
          <a:xfrm>
            <a:off x="6934200" y="2438400"/>
            <a:ext cx="738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 dirty="0"/>
              <a:t>1 = 4</a:t>
            </a:r>
            <a:r>
              <a:rPr lang="en-US" sz="2000" baseline="30000" dirty="0"/>
              <a:t>*</a:t>
            </a:r>
          </a:p>
        </p:txBody>
      </p:sp>
      <p:sp>
        <p:nvSpPr>
          <p:cNvPr id="19467" name="Text Box 15"/>
          <p:cNvSpPr txBox="1">
            <a:spLocks noChangeArrowheads="1"/>
          </p:cNvSpPr>
          <p:nvPr/>
        </p:nvSpPr>
        <p:spPr bwMode="auto">
          <a:xfrm>
            <a:off x="6934200" y="2833688"/>
            <a:ext cx="738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 dirty="0"/>
              <a:t>2 = 3</a:t>
            </a:r>
            <a:r>
              <a:rPr lang="en-US" sz="2000" baseline="30000" dirty="0"/>
              <a:t>*</a:t>
            </a:r>
          </a:p>
        </p:txBody>
      </p:sp>
      <p:graphicFrame>
        <p:nvGraphicFramePr>
          <p:cNvPr id="19468" name="Object 16"/>
          <p:cNvGraphicFramePr>
            <a:graphicFrameLocks noChangeAspect="1"/>
          </p:cNvGraphicFramePr>
          <p:nvPr/>
        </p:nvGraphicFramePr>
        <p:xfrm>
          <a:off x="6629400" y="3429000"/>
          <a:ext cx="1905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1" name="Equation" r:id="rId6" imgW="1270000" imgH="228600" progId="Equation.3">
                  <p:embed/>
                </p:oleObj>
              </mc:Choice>
              <mc:Fallback>
                <p:oleObj name="Equation" r:id="rId6" imgW="1270000" imgH="2286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3429000"/>
                        <a:ext cx="19050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Text Box 17"/>
          <p:cNvSpPr txBox="1">
            <a:spLocks noChangeArrowheads="1"/>
          </p:cNvSpPr>
          <p:nvPr/>
        </p:nvSpPr>
        <p:spPr bwMode="auto">
          <a:xfrm>
            <a:off x="6781800" y="1828800"/>
            <a:ext cx="1882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(*: conjugate)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792" t="18295" r="22507" b="11850"/>
          <a:stretch/>
        </p:blipFill>
        <p:spPr>
          <a:xfrm>
            <a:off x="304800" y="1607129"/>
            <a:ext cx="957944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850" t="18399" r="10694" b="11746"/>
          <a:stretch/>
        </p:blipFill>
        <p:spPr>
          <a:xfrm>
            <a:off x="2514600" y="1607129"/>
            <a:ext cx="2674257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1851" t="12898" r="11849" b="8261"/>
          <a:stretch/>
        </p:blipFill>
        <p:spPr>
          <a:xfrm>
            <a:off x="2521857" y="3773997"/>
            <a:ext cx="2667000" cy="27478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11849" t="12898" r="11851" b="8261"/>
          <a:stretch/>
        </p:blipFill>
        <p:spPr>
          <a:xfrm>
            <a:off x="6170999" y="3772760"/>
            <a:ext cx="2668201" cy="274905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1262744" y="2209800"/>
            <a:ext cx="117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1048453" y="2202420"/>
            <a:ext cx="159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DFT for rows</a:t>
            </a:r>
            <a:endParaRPr lang="en-US" sz="2000" dirty="0"/>
          </a:p>
        </p:txBody>
      </p:sp>
      <p:cxnSp>
        <p:nvCxnSpPr>
          <p:cNvPr id="24" name="Straight Arrow Connector 23"/>
          <p:cNvCxnSpPr>
            <a:stCxn id="7" idx="2"/>
            <a:endCxn id="8" idx="0"/>
          </p:cNvCxnSpPr>
          <p:nvPr/>
        </p:nvCxnSpPr>
        <p:spPr>
          <a:xfrm>
            <a:off x="3851729" y="3283529"/>
            <a:ext cx="3628" cy="49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95600" y="3276600"/>
            <a:ext cx="195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DFT for columns</a:t>
            </a:r>
            <a:endParaRPr lang="en-US" sz="2000" dirty="0"/>
          </a:p>
        </p:txBody>
      </p:sp>
      <p:cxnSp>
        <p:nvCxnSpPr>
          <p:cNvPr id="48" name="Straight Arrow Connector 47"/>
          <p:cNvCxnSpPr>
            <a:stCxn id="8" idx="3"/>
          </p:cNvCxnSpPr>
          <p:nvPr/>
        </p:nvCxnSpPr>
        <p:spPr>
          <a:xfrm flipV="1">
            <a:off x="5188857" y="5147288"/>
            <a:ext cx="830943" cy="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262003" y="478149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Shift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5105400" y="213070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(Enhanced by Gamma,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=0.1)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56504" y="502227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Enhanced by (1+ Log)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153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39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262744" y="2209800"/>
            <a:ext cx="117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6200000">
            <a:off x="1048453" y="2202420"/>
            <a:ext cx="1590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DFT for rows</a:t>
            </a:r>
            <a:endParaRPr lang="en-US" sz="20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851729" y="3283529"/>
            <a:ext cx="3628" cy="490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95600" y="3276600"/>
            <a:ext cx="195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DFT for columns</a:t>
            </a:r>
            <a:endParaRPr lang="en-US" sz="200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5188857" y="5147288"/>
            <a:ext cx="830943" cy="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262003" y="478149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Shift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105400" y="213070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(Enhanced by Gamma,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sym typeface="Symbol" panose="05050102010706020507" pitchFamily="18" charset="2"/>
              </a:rPr>
              <a:t>=0.1)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6504" y="502227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Enhanced by (1+ Log)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652" t="18965" r="23652" b="12069"/>
          <a:stretch/>
        </p:blipFill>
        <p:spPr>
          <a:xfrm>
            <a:off x="341234" y="1683474"/>
            <a:ext cx="872408" cy="1586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694" t="18965" r="11850" b="12069"/>
          <a:stretch/>
        </p:blipFill>
        <p:spPr>
          <a:xfrm>
            <a:off x="2473957" y="1697077"/>
            <a:ext cx="2634094" cy="15725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849" t="12898" r="11851" b="8261"/>
          <a:stretch/>
        </p:blipFill>
        <p:spPr>
          <a:xfrm>
            <a:off x="2592546" y="3780926"/>
            <a:ext cx="2596311" cy="2674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1851" t="11739" r="11849" b="8260"/>
          <a:stretch/>
        </p:blipFill>
        <p:spPr>
          <a:xfrm>
            <a:off x="6075910" y="3773997"/>
            <a:ext cx="2565311" cy="26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434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5A36151-8E46-4C05-8E67-1210825977A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88098" name="Rectangle 2"/>
          <p:cNvSpPr>
            <a:spLocks noChangeArrowheads="1"/>
          </p:cNvSpPr>
          <p:nvPr/>
        </p:nvSpPr>
        <p:spPr bwMode="auto">
          <a:xfrm>
            <a:off x="1905000" y="1600200"/>
            <a:ext cx="5257800" cy="762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687388"/>
          </a:xfrm>
        </p:spPr>
        <p:txBody>
          <a:bodyPr/>
          <a:lstStyle/>
          <a:p>
            <a:pPr eaLnBrk="1" hangingPunct="1"/>
            <a:r>
              <a:rPr lang="en-US" sz="4800" b="1" smtClean="0">
                <a:latin typeface="Angsana New" panose="02020603050405020304" pitchFamily="18" charset="-34"/>
              </a:rPr>
              <a:t>Fourier Theory</a:t>
            </a:r>
          </a:p>
        </p:txBody>
      </p:sp>
      <p:grpSp>
        <p:nvGrpSpPr>
          <p:cNvPr id="388100" name="Group 4"/>
          <p:cNvGrpSpPr>
            <a:grpSpLocks/>
          </p:cNvGrpSpPr>
          <p:nvPr/>
        </p:nvGrpSpPr>
        <p:grpSpPr bwMode="auto">
          <a:xfrm>
            <a:off x="2057400" y="1752600"/>
            <a:ext cx="4953000" cy="533400"/>
            <a:chOff x="1296" y="1104"/>
            <a:chExt cx="3120" cy="336"/>
          </a:xfrm>
        </p:grpSpPr>
        <p:sp>
          <p:nvSpPr>
            <p:cNvPr id="8230" name="Text Box 5"/>
            <p:cNvSpPr txBox="1">
              <a:spLocks noChangeArrowheads="1"/>
            </p:cNvSpPr>
            <p:nvPr/>
          </p:nvSpPr>
          <p:spPr bwMode="auto">
            <a:xfrm>
              <a:off x="1296" y="1104"/>
              <a:ext cx="18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Any functions or signals = </a:t>
              </a:r>
            </a:p>
          </p:txBody>
        </p:sp>
        <p:graphicFrame>
          <p:nvGraphicFramePr>
            <p:cNvPr id="8231" name="Object 6"/>
            <p:cNvGraphicFramePr>
              <a:graphicFrameLocks noChangeAspect="1"/>
            </p:cNvGraphicFramePr>
            <p:nvPr/>
          </p:nvGraphicFramePr>
          <p:xfrm>
            <a:off x="3120" y="1104"/>
            <a:ext cx="1296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4" name="Equation" r:id="rId3" imgW="1371600" imgH="355600" progId="Equation.3">
                    <p:embed/>
                  </p:oleObj>
                </mc:Choice>
                <mc:Fallback>
                  <p:oleObj name="Equation" r:id="rId3" imgW="1371600" imgH="355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1104"/>
                          <a:ext cx="1296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8103" name="Group 7"/>
          <p:cNvGrpSpPr>
            <a:grpSpLocks/>
          </p:cNvGrpSpPr>
          <p:nvPr/>
        </p:nvGrpSpPr>
        <p:grpSpPr bwMode="auto">
          <a:xfrm>
            <a:off x="2286000" y="2971800"/>
            <a:ext cx="5143500" cy="1112838"/>
            <a:chOff x="1440" y="1872"/>
            <a:chExt cx="3240" cy="701"/>
          </a:xfrm>
        </p:grpSpPr>
        <p:sp>
          <p:nvSpPr>
            <p:cNvPr id="8223" name="Rectangle 8"/>
            <p:cNvSpPr>
              <a:spLocks noChangeArrowheads="1"/>
            </p:cNvSpPr>
            <p:nvPr/>
          </p:nvSpPr>
          <p:spPr bwMode="auto">
            <a:xfrm>
              <a:off x="3247" y="2352"/>
              <a:ext cx="1433" cy="19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24" name="Rectangle 9"/>
            <p:cNvSpPr>
              <a:spLocks noChangeArrowheads="1"/>
            </p:cNvSpPr>
            <p:nvPr/>
          </p:nvSpPr>
          <p:spPr bwMode="auto">
            <a:xfrm>
              <a:off x="1440" y="2352"/>
              <a:ext cx="1008" cy="19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25" name="Text Box 10"/>
            <p:cNvSpPr txBox="1">
              <a:spLocks noChangeArrowheads="1"/>
            </p:cNvSpPr>
            <p:nvPr/>
          </p:nvSpPr>
          <p:spPr bwMode="auto">
            <a:xfrm>
              <a:off x="2587" y="1872"/>
              <a:ext cx="58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Fourier</a:t>
              </a:r>
            </a:p>
          </p:txBody>
        </p:sp>
        <p:sp>
          <p:nvSpPr>
            <p:cNvPr id="8226" name="Text Box 11"/>
            <p:cNvSpPr txBox="1">
              <a:spLocks noChangeArrowheads="1"/>
            </p:cNvSpPr>
            <p:nvPr/>
          </p:nvSpPr>
          <p:spPr bwMode="auto">
            <a:xfrm>
              <a:off x="1440" y="2323"/>
              <a:ext cx="10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Fourier Series</a:t>
              </a:r>
            </a:p>
          </p:txBody>
        </p:sp>
        <p:sp>
          <p:nvSpPr>
            <p:cNvPr id="8227" name="Text Box 12"/>
            <p:cNvSpPr txBox="1">
              <a:spLocks noChangeArrowheads="1"/>
            </p:cNvSpPr>
            <p:nvPr/>
          </p:nvSpPr>
          <p:spPr bwMode="auto">
            <a:xfrm>
              <a:off x="3312" y="2323"/>
              <a:ext cx="13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Fourier Transform</a:t>
              </a:r>
            </a:p>
          </p:txBody>
        </p:sp>
        <p:sp>
          <p:nvSpPr>
            <p:cNvPr id="8228" name="Line 13"/>
            <p:cNvSpPr>
              <a:spLocks noChangeShapeType="1"/>
            </p:cNvSpPr>
            <p:nvPr/>
          </p:nvSpPr>
          <p:spPr bwMode="auto">
            <a:xfrm flipH="1">
              <a:off x="1968" y="2112"/>
              <a:ext cx="768" cy="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29" name="Line 14"/>
            <p:cNvSpPr>
              <a:spLocks noChangeShapeType="1"/>
            </p:cNvSpPr>
            <p:nvPr/>
          </p:nvSpPr>
          <p:spPr bwMode="auto">
            <a:xfrm>
              <a:off x="2976" y="2112"/>
              <a:ext cx="816" cy="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8111" name="Group 15"/>
          <p:cNvGrpSpPr>
            <a:grpSpLocks/>
          </p:cNvGrpSpPr>
          <p:nvPr/>
        </p:nvGrpSpPr>
        <p:grpSpPr bwMode="auto">
          <a:xfrm>
            <a:off x="2133600" y="4114800"/>
            <a:ext cx="1981200" cy="762000"/>
            <a:chOff x="1344" y="2592"/>
            <a:chExt cx="1248" cy="480"/>
          </a:xfrm>
        </p:grpSpPr>
        <p:sp>
          <p:nvSpPr>
            <p:cNvPr id="8220" name="Rectangle 16"/>
            <p:cNvSpPr>
              <a:spLocks noChangeArrowheads="1"/>
            </p:cNvSpPr>
            <p:nvPr/>
          </p:nvSpPr>
          <p:spPr bwMode="auto">
            <a:xfrm>
              <a:off x="1344" y="2832"/>
              <a:ext cx="1248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21" name="Text Box 17"/>
            <p:cNvSpPr txBox="1">
              <a:spLocks noChangeArrowheads="1"/>
            </p:cNvSpPr>
            <p:nvPr/>
          </p:nvSpPr>
          <p:spPr bwMode="auto">
            <a:xfrm>
              <a:off x="1344" y="2822"/>
              <a:ext cx="12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Periodic function</a:t>
              </a:r>
            </a:p>
          </p:txBody>
        </p:sp>
        <p:sp>
          <p:nvSpPr>
            <p:cNvPr id="8222" name="AutoShape 18"/>
            <p:cNvSpPr>
              <a:spLocks noChangeArrowheads="1"/>
            </p:cNvSpPr>
            <p:nvPr/>
          </p:nvSpPr>
          <p:spPr bwMode="auto">
            <a:xfrm>
              <a:off x="1824" y="2592"/>
              <a:ext cx="240" cy="144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388115" name="Group 19"/>
          <p:cNvGrpSpPr>
            <a:grpSpLocks/>
          </p:cNvGrpSpPr>
          <p:nvPr/>
        </p:nvGrpSpPr>
        <p:grpSpPr bwMode="auto">
          <a:xfrm>
            <a:off x="5181600" y="4114800"/>
            <a:ext cx="2133600" cy="777875"/>
            <a:chOff x="3264" y="2592"/>
            <a:chExt cx="1344" cy="490"/>
          </a:xfrm>
        </p:grpSpPr>
        <p:sp>
          <p:nvSpPr>
            <p:cNvPr id="8217" name="Rectangle 20"/>
            <p:cNvSpPr>
              <a:spLocks noChangeArrowheads="1"/>
            </p:cNvSpPr>
            <p:nvPr/>
          </p:nvSpPr>
          <p:spPr bwMode="auto">
            <a:xfrm>
              <a:off x="3264" y="2832"/>
              <a:ext cx="1344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18" name="Text Box 21"/>
            <p:cNvSpPr txBox="1">
              <a:spLocks noChangeArrowheads="1"/>
            </p:cNvSpPr>
            <p:nvPr/>
          </p:nvSpPr>
          <p:spPr bwMode="auto">
            <a:xfrm>
              <a:off x="3264" y="2832"/>
              <a:ext cx="13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Aperiodic function</a:t>
              </a:r>
            </a:p>
          </p:txBody>
        </p:sp>
        <p:sp>
          <p:nvSpPr>
            <p:cNvPr id="8219" name="AutoShape 22"/>
            <p:cNvSpPr>
              <a:spLocks noChangeArrowheads="1"/>
            </p:cNvSpPr>
            <p:nvPr/>
          </p:nvSpPr>
          <p:spPr bwMode="auto">
            <a:xfrm>
              <a:off x="3792" y="2592"/>
              <a:ext cx="240" cy="144"/>
            </a:xfrm>
            <a:prstGeom prst="downArrow">
              <a:avLst>
                <a:gd name="adj1" fmla="val 50000"/>
                <a:gd name="adj2" fmla="val 25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388119" name="Group 23"/>
          <p:cNvGrpSpPr>
            <a:grpSpLocks/>
          </p:cNvGrpSpPr>
          <p:nvPr/>
        </p:nvGrpSpPr>
        <p:grpSpPr bwMode="auto">
          <a:xfrm>
            <a:off x="1219200" y="4876800"/>
            <a:ext cx="1447800" cy="838200"/>
            <a:chOff x="768" y="3072"/>
            <a:chExt cx="912" cy="528"/>
          </a:xfrm>
        </p:grpSpPr>
        <p:sp>
          <p:nvSpPr>
            <p:cNvPr id="8214" name="Rectangle 24"/>
            <p:cNvSpPr>
              <a:spLocks noChangeArrowheads="1"/>
            </p:cNvSpPr>
            <p:nvPr/>
          </p:nvSpPr>
          <p:spPr bwMode="auto">
            <a:xfrm>
              <a:off x="768" y="3353"/>
              <a:ext cx="864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15" name="Text Box 25"/>
            <p:cNvSpPr txBox="1">
              <a:spLocks noChangeArrowheads="1"/>
            </p:cNvSpPr>
            <p:nvPr/>
          </p:nvSpPr>
          <p:spPr bwMode="auto">
            <a:xfrm>
              <a:off x="768" y="3350"/>
              <a:ext cx="8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Continuous</a:t>
              </a:r>
            </a:p>
          </p:txBody>
        </p:sp>
        <p:sp>
          <p:nvSpPr>
            <p:cNvPr id="8216" name="Line 26"/>
            <p:cNvSpPr>
              <a:spLocks noChangeShapeType="1"/>
            </p:cNvSpPr>
            <p:nvPr/>
          </p:nvSpPr>
          <p:spPr bwMode="auto">
            <a:xfrm flipH="1">
              <a:off x="1248" y="3072"/>
              <a:ext cx="432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8123" name="Group 27"/>
          <p:cNvGrpSpPr>
            <a:grpSpLocks/>
          </p:cNvGrpSpPr>
          <p:nvPr/>
        </p:nvGrpSpPr>
        <p:grpSpPr bwMode="auto">
          <a:xfrm>
            <a:off x="3276600" y="4876800"/>
            <a:ext cx="1295400" cy="854075"/>
            <a:chOff x="2064" y="3072"/>
            <a:chExt cx="816" cy="538"/>
          </a:xfrm>
        </p:grpSpPr>
        <p:sp>
          <p:nvSpPr>
            <p:cNvPr id="8211" name="Rectangle 28"/>
            <p:cNvSpPr>
              <a:spLocks noChangeArrowheads="1"/>
            </p:cNvSpPr>
            <p:nvPr/>
          </p:nvSpPr>
          <p:spPr bwMode="auto">
            <a:xfrm>
              <a:off x="2208" y="3360"/>
              <a:ext cx="672" cy="24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12" name="Text Box 29"/>
            <p:cNvSpPr txBox="1">
              <a:spLocks noChangeArrowheads="1"/>
            </p:cNvSpPr>
            <p:nvPr/>
          </p:nvSpPr>
          <p:spPr bwMode="auto">
            <a:xfrm>
              <a:off x="2232" y="3360"/>
              <a:ext cx="6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Discrete</a:t>
              </a:r>
            </a:p>
          </p:txBody>
        </p:sp>
        <p:sp>
          <p:nvSpPr>
            <p:cNvPr id="8213" name="Line 30"/>
            <p:cNvSpPr>
              <a:spLocks noChangeShapeType="1"/>
            </p:cNvSpPr>
            <p:nvPr/>
          </p:nvSpPr>
          <p:spPr bwMode="auto">
            <a:xfrm>
              <a:off x="2064" y="3072"/>
              <a:ext cx="48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8127" name="Group 31"/>
          <p:cNvGrpSpPr>
            <a:grpSpLocks/>
          </p:cNvGrpSpPr>
          <p:nvPr/>
        </p:nvGrpSpPr>
        <p:grpSpPr bwMode="auto">
          <a:xfrm>
            <a:off x="4789488" y="4876800"/>
            <a:ext cx="1371600" cy="838200"/>
            <a:chOff x="3017" y="3072"/>
            <a:chExt cx="864" cy="528"/>
          </a:xfrm>
        </p:grpSpPr>
        <p:sp>
          <p:nvSpPr>
            <p:cNvPr id="8208" name="Rectangle 32"/>
            <p:cNvSpPr>
              <a:spLocks noChangeArrowheads="1"/>
            </p:cNvSpPr>
            <p:nvPr/>
          </p:nvSpPr>
          <p:spPr bwMode="auto">
            <a:xfrm>
              <a:off x="3017" y="3353"/>
              <a:ext cx="864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9" name="Text Box 33"/>
            <p:cNvSpPr txBox="1">
              <a:spLocks noChangeArrowheads="1"/>
            </p:cNvSpPr>
            <p:nvPr/>
          </p:nvSpPr>
          <p:spPr bwMode="auto">
            <a:xfrm>
              <a:off x="3024" y="3350"/>
              <a:ext cx="85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Continuous</a:t>
              </a:r>
            </a:p>
          </p:txBody>
        </p:sp>
        <p:sp>
          <p:nvSpPr>
            <p:cNvPr id="8210" name="Line 34"/>
            <p:cNvSpPr>
              <a:spLocks noChangeShapeType="1"/>
            </p:cNvSpPr>
            <p:nvPr/>
          </p:nvSpPr>
          <p:spPr bwMode="auto">
            <a:xfrm flipH="1">
              <a:off x="3408" y="3072"/>
              <a:ext cx="432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8131" name="Group 35"/>
          <p:cNvGrpSpPr>
            <a:grpSpLocks/>
          </p:cNvGrpSpPr>
          <p:nvPr/>
        </p:nvGrpSpPr>
        <p:grpSpPr bwMode="auto">
          <a:xfrm>
            <a:off x="6705600" y="4876800"/>
            <a:ext cx="1295400" cy="854075"/>
            <a:chOff x="4224" y="3072"/>
            <a:chExt cx="816" cy="538"/>
          </a:xfrm>
        </p:grpSpPr>
        <p:sp>
          <p:nvSpPr>
            <p:cNvPr id="8205" name="Rectangle 36"/>
            <p:cNvSpPr>
              <a:spLocks noChangeArrowheads="1"/>
            </p:cNvSpPr>
            <p:nvPr/>
          </p:nvSpPr>
          <p:spPr bwMode="auto">
            <a:xfrm>
              <a:off x="4368" y="3360"/>
              <a:ext cx="672" cy="24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8206" name="Text Box 37"/>
            <p:cNvSpPr txBox="1">
              <a:spLocks noChangeArrowheads="1"/>
            </p:cNvSpPr>
            <p:nvPr/>
          </p:nvSpPr>
          <p:spPr bwMode="auto">
            <a:xfrm>
              <a:off x="4392" y="3360"/>
              <a:ext cx="64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Discrete</a:t>
              </a:r>
            </a:p>
          </p:txBody>
        </p:sp>
        <p:sp>
          <p:nvSpPr>
            <p:cNvPr id="8207" name="Line 38"/>
            <p:cNvSpPr>
              <a:spLocks noChangeShapeType="1"/>
            </p:cNvSpPr>
            <p:nvPr/>
          </p:nvSpPr>
          <p:spPr bwMode="auto">
            <a:xfrm>
              <a:off x="4224" y="3072"/>
              <a:ext cx="480" cy="2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09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/>
              <a:t>2D Discrete Fourier 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1849" t="11739" r="11851" b="9421"/>
          <a:stretch/>
        </p:blipFill>
        <p:spPr>
          <a:xfrm>
            <a:off x="2138082" y="1752600"/>
            <a:ext cx="2662518" cy="27432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2792" t="18295" r="22507" b="11850"/>
          <a:stretch/>
        </p:blipFill>
        <p:spPr>
          <a:xfrm>
            <a:off x="206828" y="2819401"/>
            <a:ext cx="957944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1849" t="12898" r="11851" b="8261"/>
          <a:stretch/>
        </p:blipFill>
        <p:spPr>
          <a:xfrm>
            <a:off x="6069746" y="3581400"/>
            <a:ext cx="2662518" cy="274320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1295400" y="358140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94090" y="5410200"/>
            <a:ext cx="1175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l="23652" t="18965" r="23652" b="12069"/>
          <a:stretch/>
        </p:blipFill>
        <p:spPr>
          <a:xfrm>
            <a:off x="3931412" y="4738404"/>
            <a:ext cx="872408" cy="15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5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/>
              <a:t>Fast Fourier </a:t>
            </a:r>
            <a:r>
              <a:rPr lang="en-US" sz="3200" b="1" dirty="0"/>
              <a:t>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200" y="1663517"/>
                <a:ext cx="5271636" cy="973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If M = 2N (even, actually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), then: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63517"/>
                <a:ext cx="5271636" cy="973536"/>
              </a:xfrm>
              <a:prstGeom prst="rect">
                <a:avLst/>
              </a:prstGeom>
              <a:blipFill rotWithShape="0">
                <a:blip r:embed="rId3"/>
                <a:stretch>
                  <a:fillRect l="-1734" r="-694" b="-1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924906"/>
              </p:ext>
            </p:extLst>
          </p:nvPr>
        </p:nvGraphicFramePr>
        <p:xfrm>
          <a:off x="1255712" y="3083718"/>
          <a:ext cx="6632575" cy="213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4" imgW="2679480" imgH="863280" progId="Equation.DSMT4">
                  <p:embed/>
                </p:oleObj>
              </mc:Choice>
              <mc:Fallback>
                <p:oleObj name="Equation" r:id="rId4" imgW="267948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5712" y="3083718"/>
                        <a:ext cx="6632575" cy="213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0593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/>
              <a:t>Fast Fourier </a:t>
            </a:r>
            <a:r>
              <a:rPr lang="en-US" sz="3200" b="1" dirty="0"/>
              <a:t>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145293"/>
              </p:ext>
            </p:extLst>
          </p:nvPr>
        </p:nvGraphicFramePr>
        <p:xfrm>
          <a:off x="914400" y="1981200"/>
          <a:ext cx="2484438" cy="245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2" name="Equation" r:id="rId3" imgW="1002960" imgH="990360" progId="Equation.DSMT4">
                  <p:embed/>
                </p:oleObj>
              </mc:Choice>
              <mc:Fallback>
                <p:oleObj name="Equation" r:id="rId3" imgW="1002960" imgH="990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981200"/>
                        <a:ext cx="2484438" cy="24511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07916"/>
              </p:ext>
            </p:extLst>
          </p:nvPr>
        </p:nvGraphicFramePr>
        <p:xfrm>
          <a:off x="5029200" y="1981200"/>
          <a:ext cx="3206750" cy="411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3" name="Equation" r:id="rId5" imgW="1295280" imgH="1663560" progId="Equation.DSMT4">
                  <p:embed/>
                </p:oleObj>
              </mc:Choice>
              <mc:Fallback>
                <p:oleObj name="Equation" r:id="rId5" imgW="1295280" imgH="1663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9200" y="1981200"/>
                        <a:ext cx="3206750" cy="411638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380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/>
              <a:t>Fast Fourier </a:t>
            </a:r>
            <a:r>
              <a:rPr lang="en-US" sz="3200" b="1" dirty="0"/>
              <a:t>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322274"/>
              </p:ext>
            </p:extLst>
          </p:nvPr>
        </p:nvGraphicFramePr>
        <p:xfrm>
          <a:off x="1600200" y="1750454"/>
          <a:ext cx="6632575" cy="371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1" name="Equation" r:id="rId3" imgW="2679480" imgH="1498320" progId="Equation.DSMT4">
                  <p:embed/>
                </p:oleObj>
              </mc:Choice>
              <mc:Fallback>
                <p:oleObj name="Equation" r:id="rId3" imgW="2679480" imgH="1498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00200" y="1750454"/>
                        <a:ext cx="6632575" cy="3711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4038600" y="5334000"/>
            <a:ext cx="0" cy="55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20462" y="5334000"/>
            <a:ext cx="0" cy="55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43125" y="2381250"/>
            <a:ext cx="0" cy="3510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6200" y="58134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u = 0..N-1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02773" y="5813423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u = 0..N-1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9301" y="5813423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u = 0..M-1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smtClean="0">
                <a:solidFill>
                  <a:srgbClr val="FF0000"/>
                </a:solidFill>
              </a:rPr>
              <a:t>  = 0..2N-1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510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/>
              <a:t>Fast Fourier </a:t>
            </a:r>
            <a:r>
              <a:rPr lang="en-US" sz="3200" b="1" dirty="0"/>
              <a:t>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834900"/>
              </p:ext>
            </p:extLst>
          </p:nvPr>
        </p:nvGraphicFramePr>
        <p:xfrm>
          <a:off x="2743200" y="2133600"/>
          <a:ext cx="2830512" cy="329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73" name="Equation" r:id="rId3" imgW="1143000" imgH="1333440" progId="Equation.DSMT4">
                  <p:embed/>
                </p:oleObj>
              </mc:Choice>
              <mc:Fallback>
                <p:oleObj name="Equation" r:id="rId3" imgW="1143000" imgH="1333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2133600"/>
                        <a:ext cx="2830512" cy="32988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6801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 smtClean="0"/>
              <a:t>Fast Fourier </a:t>
            </a:r>
            <a:r>
              <a:rPr lang="en-US" sz="3200" b="1" dirty="0"/>
              <a:t>Transform</a:t>
            </a:r>
            <a:br>
              <a:rPr lang="en-US" sz="3200" b="1" dirty="0"/>
            </a:br>
            <a:r>
              <a:rPr lang="en-US" sz="2400" b="1" dirty="0" smtClean="0"/>
              <a:t>Computation</a:t>
            </a:r>
            <a:endParaRPr lang="en-US" sz="3200" b="1" dirty="0" smtClean="0">
              <a:latin typeface="Angsana New" panose="02020603050405020304" pitchFamily="18" charset="-34"/>
            </a:endParaRPr>
          </a:p>
        </p:txBody>
      </p:sp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49788A30-54A1-435D-AB56-B053EBD27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875501"/>
              </p:ext>
            </p:extLst>
          </p:nvPr>
        </p:nvGraphicFramePr>
        <p:xfrm>
          <a:off x="663262" y="2957512"/>
          <a:ext cx="7512050" cy="119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97" name="Equation" r:id="rId3" imgW="3035160" imgH="482400" progId="Equation.DSMT4">
                  <p:embed/>
                </p:oleObj>
              </mc:Choice>
              <mc:Fallback>
                <p:oleObj name="Equation" r:id="rId3" imgW="303516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3262" y="2957512"/>
                        <a:ext cx="7512050" cy="1195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826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9D11EB63-4DBE-43FF-9570-C406800C3786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790575"/>
            <a:ext cx="7340600" cy="688975"/>
          </a:xfrm>
        </p:spPr>
        <p:txBody>
          <a:bodyPr/>
          <a:lstStyle/>
          <a:p>
            <a:pPr eaLnBrk="1" hangingPunct="1"/>
            <a:r>
              <a:rPr lang="en-US" sz="3200" b="1" smtClean="0">
                <a:latin typeface="Angsana New" panose="02020603050405020304" pitchFamily="18" charset="-34"/>
              </a:rPr>
              <a:t>DIT-FFT (Scalable) (1)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5453063" y="1981200"/>
            <a:ext cx="2014537" cy="1046163"/>
            <a:chOff x="1104" y="1152"/>
            <a:chExt cx="1269" cy="659"/>
          </a:xfrm>
        </p:grpSpPr>
        <p:grpSp>
          <p:nvGrpSpPr>
            <p:cNvPr id="29814" name="Group 4"/>
            <p:cNvGrpSpPr>
              <a:grpSpLocks/>
            </p:cNvGrpSpPr>
            <p:nvPr/>
          </p:nvGrpSpPr>
          <p:grpSpPr bwMode="auto">
            <a:xfrm>
              <a:off x="1267" y="1278"/>
              <a:ext cx="711" cy="533"/>
              <a:chOff x="1267" y="1278"/>
              <a:chExt cx="711" cy="533"/>
            </a:xfrm>
          </p:grpSpPr>
          <p:sp>
            <p:nvSpPr>
              <p:cNvPr id="29819" name="Rectangle 5"/>
              <p:cNvSpPr>
                <a:spLocks noChangeArrowheads="1"/>
              </p:cNvSpPr>
              <p:nvPr/>
            </p:nvSpPr>
            <p:spPr bwMode="auto">
              <a:xfrm>
                <a:off x="1454" y="1618"/>
                <a:ext cx="210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/>
              </a:p>
            </p:txBody>
          </p:sp>
          <p:sp>
            <p:nvSpPr>
              <p:cNvPr id="29820" name="Rectangle 6"/>
              <p:cNvSpPr>
                <a:spLocks noChangeArrowheads="1"/>
              </p:cNvSpPr>
              <p:nvPr/>
            </p:nvSpPr>
            <p:spPr bwMode="auto">
              <a:xfrm>
                <a:off x="1512" y="1655"/>
                <a:ext cx="3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-</a:t>
                </a:r>
                <a:endParaRPr lang="en-US"/>
              </a:p>
            </p:txBody>
          </p:sp>
          <p:sp>
            <p:nvSpPr>
              <p:cNvPr id="29821" name="Rectangle 7"/>
              <p:cNvSpPr>
                <a:spLocks noChangeArrowheads="1"/>
              </p:cNvSpPr>
              <p:nvPr/>
            </p:nvSpPr>
            <p:spPr bwMode="auto">
              <a:xfrm>
                <a:off x="1549" y="1655"/>
                <a:ext cx="56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4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grpSp>
            <p:nvGrpSpPr>
              <p:cNvPr id="29822" name="Group 8"/>
              <p:cNvGrpSpPr>
                <a:grpSpLocks/>
              </p:cNvGrpSpPr>
              <p:nvPr/>
            </p:nvGrpSpPr>
            <p:grpSpPr bwMode="auto">
              <a:xfrm>
                <a:off x="1617" y="1604"/>
                <a:ext cx="355" cy="63"/>
                <a:chOff x="1617" y="1604"/>
                <a:chExt cx="355" cy="63"/>
              </a:xfrm>
            </p:grpSpPr>
            <p:sp>
              <p:nvSpPr>
                <p:cNvPr id="29856" name="Line 9"/>
                <p:cNvSpPr>
                  <a:spLocks noChangeShapeType="1"/>
                </p:cNvSpPr>
                <p:nvPr/>
              </p:nvSpPr>
              <p:spPr bwMode="auto">
                <a:xfrm>
                  <a:off x="1617" y="1635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7" name="Freeform 10"/>
                <p:cNvSpPr>
                  <a:spLocks/>
                </p:cNvSpPr>
                <p:nvPr/>
              </p:nvSpPr>
              <p:spPr bwMode="auto">
                <a:xfrm>
                  <a:off x="1910" y="1604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3" name="Group 11"/>
              <p:cNvGrpSpPr>
                <a:grpSpLocks/>
              </p:cNvGrpSpPr>
              <p:nvPr/>
            </p:nvGrpSpPr>
            <p:grpSpPr bwMode="auto">
              <a:xfrm>
                <a:off x="1617" y="1604"/>
                <a:ext cx="355" cy="63"/>
                <a:chOff x="1617" y="1604"/>
                <a:chExt cx="355" cy="63"/>
              </a:xfrm>
            </p:grpSpPr>
            <p:sp>
              <p:nvSpPr>
                <p:cNvPr id="29854" name="Line 12"/>
                <p:cNvSpPr>
                  <a:spLocks noChangeShapeType="1"/>
                </p:cNvSpPr>
                <p:nvPr/>
              </p:nvSpPr>
              <p:spPr bwMode="auto">
                <a:xfrm>
                  <a:off x="1617" y="1635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5" name="Freeform 13"/>
                <p:cNvSpPr>
                  <a:spLocks/>
                </p:cNvSpPr>
                <p:nvPr/>
              </p:nvSpPr>
              <p:spPr bwMode="auto">
                <a:xfrm>
                  <a:off x="1910" y="1604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4" name="Group 14"/>
              <p:cNvGrpSpPr>
                <a:grpSpLocks/>
              </p:cNvGrpSpPr>
              <p:nvPr/>
            </p:nvGrpSpPr>
            <p:grpSpPr bwMode="auto">
              <a:xfrm>
                <a:off x="1272" y="1278"/>
                <a:ext cx="356" cy="63"/>
                <a:chOff x="1272" y="1278"/>
                <a:chExt cx="356" cy="63"/>
              </a:xfrm>
            </p:grpSpPr>
            <p:sp>
              <p:nvSpPr>
                <p:cNvPr id="29852" name="Line 15"/>
                <p:cNvSpPr>
                  <a:spLocks noChangeShapeType="1"/>
                </p:cNvSpPr>
                <p:nvPr/>
              </p:nvSpPr>
              <p:spPr bwMode="auto">
                <a:xfrm>
                  <a:off x="1272" y="1309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3" name="Freeform 16"/>
                <p:cNvSpPr>
                  <a:spLocks/>
                </p:cNvSpPr>
                <p:nvPr/>
              </p:nvSpPr>
              <p:spPr bwMode="auto">
                <a:xfrm>
                  <a:off x="1565" y="1278"/>
                  <a:ext cx="63" cy="63"/>
                </a:xfrm>
                <a:custGeom>
                  <a:avLst/>
                  <a:gdLst>
                    <a:gd name="T0" fmla="*/ 0 w 63"/>
                    <a:gd name="T1" fmla="*/ 63 h 63"/>
                    <a:gd name="T2" fmla="*/ 63 w 63"/>
                    <a:gd name="T3" fmla="*/ 32 h 63"/>
                    <a:gd name="T4" fmla="*/ 0 w 63"/>
                    <a:gd name="T5" fmla="*/ 0 h 63"/>
                    <a:gd name="T6" fmla="*/ 0 w 63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3" h="63">
                      <a:moveTo>
                        <a:pt x="0" y="63"/>
                      </a:moveTo>
                      <a:lnTo>
                        <a:pt x="63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5" name="Group 17"/>
              <p:cNvGrpSpPr>
                <a:grpSpLocks/>
              </p:cNvGrpSpPr>
              <p:nvPr/>
            </p:nvGrpSpPr>
            <p:grpSpPr bwMode="auto">
              <a:xfrm>
                <a:off x="1267" y="1599"/>
                <a:ext cx="355" cy="63"/>
                <a:chOff x="1267" y="1599"/>
                <a:chExt cx="355" cy="63"/>
              </a:xfrm>
            </p:grpSpPr>
            <p:sp>
              <p:nvSpPr>
                <p:cNvPr id="29850" name="Line 18"/>
                <p:cNvSpPr>
                  <a:spLocks noChangeShapeType="1"/>
                </p:cNvSpPr>
                <p:nvPr/>
              </p:nvSpPr>
              <p:spPr bwMode="auto">
                <a:xfrm>
                  <a:off x="1267" y="1630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51" name="Freeform 19"/>
                <p:cNvSpPr>
                  <a:spLocks/>
                </p:cNvSpPr>
                <p:nvPr/>
              </p:nvSpPr>
              <p:spPr bwMode="auto">
                <a:xfrm>
                  <a:off x="1560" y="1599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6" name="Group 20"/>
              <p:cNvGrpSpPr>
                <a:grpSpLocks/>
              </p:cNvGrpSpPr>
              <p:nvPr/>
            </p:nvGrpSpPr>
            <p:grpSpPr bwMode="auto">
              <a:xfrm>
                <a:off x="1622" y="1283"/>
                <a:ext cx="356" cy="63"/>
                <a:chOff x="1622" y="1283"/>
                <a:chExt cx="356" cy="63"/>
              </a:xfrm>
            </p:grpSpPr>
            <p:sp>
              <p:nvSpPr>
                <p:cNvPr id="29848" name="Line 21"/>
                <p:cNvSpPr>
                  <a:spLocks noChangeShapeType="1"/>
                </p:cNvSpPr>
                <p:nvPr/>
              </p:nvSpPr>
              <p:spPr bwMode="auto">
                <a:xfrm>
                  <a:off x="1622" y="1314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9" name="Freeform 22"/>
                <p:cNvSpPr>
                  <a:spLocks/>
                </p:cNvSpPr>
                <p:nvPr/>
              </p:nvSpPr>
              <p:spPr bwMode="auto">
                <a:xfrm>
                  <a:off x="1915" y="1283"/>
                  <a:ext cx="63" cy="63"/>
                </a:xfrm>
                <a:custGeom>
                  <a:avLst/>
                  <a:gdLst>
                    <a:gd name="T0" fmla="*/ 0 w 63"/>
                    <a:gd name="T1" fmla="*/ 63 h 63"/>
                    <a:gd name="T2" fmla="*/ 63 w 63"/>
                    <a:gd name="T3" fmla="*/ 31 h 63"/>
                    <a:gd name="T4" fmla="*/ 0 w 63"/>
                    <a:gd name="T5" fmla="*/ 0 h 63"/>
                    <a:gd name="T6" fmla="*/ 0 w 63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3" h="63">
                      <a:moveTo>
                        <a:pt x="0" y="63"/>
                      </a:moveTo>
                      <a:lnTo>
                        <a:pt x="63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7" name="Group 23"/>
              <p:cNvGrpSpPr>
                <a:grpSpLocks/>
              </p:cNvGrpSpPr>
              <p:nvPr/>
            </p:nvGrpSpPr>
            <p:grpSpPr bwMode="auto">
              <a:xfrm>
                <a:off x="1392" y="1309"/>
                <a:ext cx="332" cy="331"/>
                <a:chOff x="1392" y="1309"/>
                <a:chExt cx="332" cy="331"/>
              </a:xfrm>
            </p:grpSpPr>
            <p:sp>
              <p:nvSpPr>
                <p:cNvPr id="29846" name="Line 24"/>
                <p:cNvSpPr>
                  <a:spLocks noChangeShapeType="1"/>
                </p:cNvSpPr>
                <p:nvPr/>
              </p:nvSpPr>
              <p:spPr bwMode="auto">
                <a:xfrm>
                  <a:off x="1392" y="1309"/>
                  <a:ext cx="289" cy="2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7" name="Freeform 25"/>
                <p:cNvSpPr>
                  <a:spLocks/>
                </p:cNvSpPr>
                <p:nvPr/>
              </p:nvSpPr>
              <p:spPr bwMode="auto">
                <a:xfrm>
                  <a:off x="1657" y="1574"/>
                  <a:ext cx="67" cy="66"/>
                </a:xfrm>
                <a:custGeom>
                  <a:avLst/>
                  <a:gdLst>
                    <a:gd name="T0" fmla="*/ 0 w 67"/>
                    <a:gd name="T1" fmla="*/ 44 h 66"/>
                    <a:gd name="T2" fmla="*/ 67 w 67"/>
                    <a:gd name="T3" fmla="*/ 66 h 66"/>
                    <a:gd name="T4" fmla="*/ 44 w 67"/>
                    <a:gd name="T5" fmla="*/ 0 h 66"/>
                    <a:gd name="T6" fmla="*/ 0 w 67"/>
                    <a:gd name="T7" fmla="*/ 44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44"/>
                      </a:moveTo>
                      <a:lnTo>
                        <a:pt x="67" y="66"/>
                      </a:lnTo>
                      <a:lnTo>
                        <a:pt x="44" y="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8" name="Group 26"/>
              <p:cNvGrpSpPr>
                <a:grpSpLocks/>
              </p:cNvGrpSpPr>
              <p:nvPr/>
            </p:nvGrpSpPr>
            <p:grpSpPr bwMode="auto">
              <a:xfrm>
                <a:off x="1401" y="1310"/>
                <a:ext cx="323" cy="320"/>
                <a:chOff x="1401" y="1310"/>
                <a:chExt cx="323" cy="320"/>
              </a:xfrm>
            </p:grpSpPr>
            <p:sp>
              <p:nvSpPr>
                <p:cNvPr id="29844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401" y="1351"/>
                  <a:ext cx="280" cy="2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5" name="Freeform 28"/>
                <p:cNvSpPr>
                  <a:spLocks/>
                </p:cNvSpPr>
                <p:nvPr/>
              </p:nvSpPr>
              <p:spPr bwMode="auto">
                <a:xfrm>
                  <a:off x="1657" y="1310"/>
                  <a:ext cx="67" cy="66"/>
                </a:xfrm>
                <a:custGeom>
                  <a:avLst/>
                  <a:gdLst>
                    <a:gd name="T0" fmla="*/ 44 w 67"/>
                    <a:gd name="T1" fmla="*/ 66 h 66"/>
                    <a:gd name="T2" fmla="*/ 67 w 67"/>
                    <a:gd name="T3" fmla="*/ 0 h 66"/>
                    <a:gd name="T4" fmla="*/ 0 w 67"/>
                    <a:gd name="T5" fmla="*/ 22 h 66"/>
                    <a:gd name="T6" fmla="*/ 44 w 67"/>
                    <a:gd name="T7" fmla="*/ 66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44" y="66"/>
                      </a:moveTo>
                      <a:lnTo>
                        <a:pt x="67" y="0"/>
                      </a:lnTo>
                      <a:lnTo>
                        <a:pt x="0" y="22"/>
                      </a:lnTo>
                      <a:lnTo>
                        <a:pt x="44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29" name="Group 29"/>
              <p:cNvGrpSpPr>
                <a:grpSpLocks/>
              </p:cNvGrpSpPr>
              <p:nvPr/>
            </p:nvGrpSpPr>
            <p:grpSpPr bwMode="auto">
              <a:xfrm>
                <a:off x="1272" y="1278"/>
                <a:ext cx="356" cy="63"/>
                <a:chOff x="1272" y="1278"/>
                <a:chExt cx="356" cy="63"/>
              </a:xfrm>
            </p:grpSpPr>
            <p:sp>
              <p:nvSpPr>
                <p:cNvPr id="29842" name="Line 30"/>
                <p:cNvSpPr>
                  <a:spLocks noChangeShapeType="1"/>
                </p:cNvSpPr>
                <p:nvPr/>
              </p:nvSpPr>
              <p:spPr bwMode="auto">
                <a:xfrm>
                  <a:off x="1272" y="1309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3" name="Freeform 31"/>
                <p:cNvSpPr>
                  <a:spLocks/>
                </p:cNvSpPr>
                <p:nvPr/>
              </p:nvSpPr>
              <p:spPr bwMode="auto">
                <a:xfrm>
                  <a:off x="1565" y="1278"/>
                  <a:ext cx="63" cy="63"/>
                </a:xfrm>
                <a:custGeom>
                  <a:avLst/>
                  <a:gdLst>
                    <a:gd name="T0" fmla="*/ 0 w 63"/>
                    <a:gd name="T1" fmla="*/ 63 h 63"/>
                    <a:gd name="T2" fmla="*/ 63 w 63"/>
                    <a:gd name="T3" fmla="*/ 32 h 63"/>
                    <a:gd name="T4" fmla="*/ 0 w 63"/>
                    <a:gd name="T5" fmla="*/ 0 h 63"/>
                    <a:gd name="T6" fmla="*/ 0 w 63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3" h="63">
                      <a:moveTo>
                        <a:pt x="0" y="63"/>
                      </a:moveTo>
                      <a:lnTo>
                        <a:pt x="63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30" name="Group 32"/>
              <p:cNvGrpSpPr>
                <a:grpSpLocks/>
              </p:cNvGrpSpPr>
              <p:nvPr/>
            </p:nvGrpSpPr>
            <p:grpSpPr bwMode="auto">
              <a:xfrm>
                <a:off x="1267" y="1599"/>
                <a:ext cx="355" cy="63"/>
                <a:chOff x="1267" y="1599"/>
                <a:chExt cx="355" cy="63"/>
              </a:xfrm>
            </p:grpSpPr>
            <p:sp>
              <p:nvSpPr>
                <p:cNvPr id="29840" name="Line 33"/>
                <p:cNvSpPr>
                  <a:spLocks noChangeShapeType="1"/>
                </p:cNvSpPr>
                <p:nvPr/>
              </p:nvSpPr>
              <p:spPr bwMode="auto">
                <a:xfrm>
                  <a:off x="1267" y="1630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41" name="Freeform 34"/>
                <p:cNvSpPr>
                  <a:spLocks/>
                </p:cNvSpPr>
                <p:nvPr/>
              </p:nvSpPr>
              <p:spPr bwMode="auto">
                <a:xfrm>
                  <a:off x="1560" y="1599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31" name="Group 35"/>
              <p:cNvGrpSpPr>
                <a:grpSpLocks/>
              </p:cNvGrpSpPr>
              <p:nvPr/>
            </p:nvGrpSpPr>
            <p:grpSpPr bwMode="auto">
              <a:xfrm>
                <a:off x="1622" y="1283"/>
                <a:ext cx="356" cy="63"/>
                <a:chOff x="1622" y="1283"/>
                <a:chExt cx="356" cy="63"/>
              </a:xfrm>
            </p:grpSpPr>
            <p:sp>
              <p:nvSpPr>
                <p:cNvPr id="29838" name="Line 36"/>
                <p:cNvSpPr>
                  <a:spLocks noChangeShapeType="1"/>
                </p:cNvSpPr>
                <p:nvPr/>
              </p:nvSpPr>
              <p:spPr bwMode="auto">
                <a:xfrm>
                  <a:off x="1622" y="1314"/>
                  <a:ext cx="295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9" name="Freeform 37"/>
                <p:cNvSpPr>
                  <a:spLocks/>
                </p:cNvSpPr>
                <p:nvPr/>
              </p:nvSpPr>
              <p:spPr bwMode="auto">
                <a:xfrm>
                  <a:off x="1915" y="1283"/>
                  <a:ext cx="63" cy="63"/>
                </a:xfrm>
                <a:custGeom>
                  <a:avLst/>
                  <a:gdLst>
                    <a:gd name="T0" fmla="*/ 0 w 63"/>
                    <a:gd name="T1" fmla="*/ 63 h 63"/>
                    <a:gd name="T2" fmla="*/ 63 w 63"/>
                    <a:gd name="T3" fmla="*/ 31 h 63"/>
                    <a:gd name="T4" fmla="*/ 0 w 63"/>
                    <a:gd name="T5" fmla="*/ 0 h 63"/>
                    <a:gd name="T6" fmla="*/ 0 w 63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3" h="63">
                      <a:moveTo>
                        <a:pt x="0" y="63"/>
                      </a:moveTo>
                      <a:lnTo>
                        <a:pt x="63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32" name="Group 38"/>
              <p:cNvGrpSpPr>
                <a:grpSpLocks/>
              </p:cNvGrpSpPr>
              <p:nvPr/>
            </p:nvGrpSpPr>
            <p:grpSpPr bwMode="auto">
              <a:xfrm>
                <a:off x="1392" y="1309"/>
                <a:ext cx="332" cy="331"/>
                <a:chOff x="1392" y="1309"/>
                <a:chExt cx="332" cy="331"/>
              </a:xfrm>
            </p:grpSpPr>
            <p:sp>
              <p:nvSpPr>
                <p:cNvPr id="29836" name="Line 39"/>
                <p:cNvSpPr>
                  <a:spLocks noChangeShapeType="1"/>
                </p:cNvSpPr>
                <p:nvPr/>
              </p:nvSpPr>
              <p:spPr bwMode="auto">
                <a:xfrm>
                  <a:off x="1392" y="1309"/>
                  <a:ext cx="289" cy="28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7" name="Freeform 40"/>
                <p:cNvSpPr>
                  <a:spLocks/>
                </p:cNvSpPr>
                <p:nvPr/>
              </p:nvSpPr>
              <p:spPr bwMode="auto">
                <a:xfrm>
                  <a:off x="1657" y="1574"/>
                  <a:ext cx="67" cy="66"/>
                </a:xfrm>
                <a:custGeom>
                  <a:avLst/>
                  <a:gdLst>
                    <a:gd name="T0" fmla="*/ 0 w 67"/>
                    <a:gd name="T1" fmla="*/ 44 h 66"/>
                    <a:gd name="T2" fmla="*/ 67 w 67"/>
                    <a:gd name="T3" fmla="*/ 66 h 66"/>
                    <a:gd name="T4" fmla="*/ 44 w 67"/>
                    <a:gd name="T5" fmla="*/ 0 h 66"/>
                    <a:gd name="T6" fmla="*/ 0 w 67"/>
                    <a:gd name="T7" fmla="*/ 44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0" y="44"/>
                      </a:moveTo>
                      <a:lnTo>
                        <a:pt x="67" y="66"/>
                      </a:lnTo>
                      <a:lnTo>
                        <a:pt x="44" y="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9833" name="Group 41"/>
              <p:cNvGrpSpPr>
                <a:grpSpLocks/>
              </p:cNvGrpSpPr>
              <p:nvPr/>
            </p:nvGrpSpPr>
            <p:grpSpPr bwMode="auto">
              <a:xfrm>
                <a:off x="1401" y="1310"/>
                <a:ext cx="323" cy="320"/>
                <a:chOff x="1401" y="1310"/>
                <a:chExt cx="323" cy="320"/>
              </a:xfrm>
            </p:grpSpPr>
            <p:sp>
              <p:nvSpPr>
                <p:cNvPr id="29834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401" y="1351"/>
                  <a:ext cx="280" cy="279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835" name="Freeform 43"/>
                <p:cNvSpPr>
                  <a:spLocks/>
                </p:cNvSpPr>
                <p:nvPr/>
              </p:nvSpPr>
              <p:spPr bwMode="auto">
                <a:xfrm>
                  <a:off x="1657" y="1310"/>
                  <a:ext cx="67" cy="66"/>
                </a:xfrm>
                <a:custGeom>
                  <a:avLst/>
                  <a:gdLst>
                    <a:gd name="T0" fmla="*/ 44 w 67"/>
                    <a:gd name="T1" fmla="*/ 66 h 66"/>
                    <a:gd name="T2" fmla="*/ 67 w 67"/>
                    <a:gd name="T3" fmla="*/ 0 h 66"/>
                    <a:gd name="T4" fmla="*/ 0 w 67"/>
                    <a:gd name="T5" fmla="*/ 22 h 66"/>
                    <a:gd name="T6" fmla="*/ 44 w 67"/>
                    <a:gd name="T7" fmla="*/ 66 h 6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7" h="66">
                      <a:moveTo>
                        <a:pt x="44" y="66"/>
                      </a:moveTo>
                      <a:lnTo>
                        <a:pt x="67" y="0"/>
                      </a:lnTo>
                      <a:lnTo>
                        <a:pt x="0" y="22"/>
                      </a:lnTo>
                      <a:lnTo>
                        <a:pt x="44" y="6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9815" name="Text Box 44"/>
            <p:cNvSpPr txBox="1">
              <a:spLocks noChangeArrowheads="1"/>
            </p:cNvSpPr>
            <p:nvPr/>
          </p:nvSpPr>
          <p:spPr bwMode="auto">
            <a:xfrm>
              <a:off x="1104" y="1152"/>
              <a:ext cx="1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</a:t>
              </a:r>
            </a:p>
          </p:txBody>
        </p:sp>
        <p:sp>
          <p:nvSpPr>
            <p:cNvPr id="29816" name="Text Box 45"/>
            <p:cNvSpPr txBox="1">
              <a:spLocks noChangeArrowheads="1"/>
            </p:cNvSpPr>
            <p:nvPr/>
          </p:nvSpPr>
          <p:spPr bwMode="auto">
            <a:xfrm>
              <a:off x="1104" y="147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b</a:t>
              </a:r>
            </a:p>
          </p:txBody>
        </p:sp>
        <p:sp>
          <p:nvSpPr>
            <p:cNvPr id="29817" name="Text Box 46"/>
            <p:cNvSpPr txBox="1">
              <a:spLocks noChangeArrowheads="1"/>
            </p:cNvSpPr>
            <p:nvPr/>
          </p:nvSpPr>
          <p:spPr bwMode="auto">
            <a:xfrm>
              <a:off x="2016" y="1152"/>
              <a:ext cx="3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a+b</a:t>
              </a:r>
            </a:p>
          </p:txBody>
        </p:sp>
        <p:sp>
          <p:nvSpPr>
            <p:cNvPr id="29818" name="Text Box 47"/>
            <p:cNvSpPr txBox="1">
              <a:spLocks noChangeArrowheads="1"/>
            </p:cNvSpPr>
            <p:nvPr/>
          </p:nvSpPr>
          <p:spPr bwMode="auto">
            <a:xfrm>
              <a:off x="2032" y="1488"/>
              <a:ext cx="3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a-b</a:t>
              </a:r>
            </a:p>
          </p:txBody>
        </p:sp>
      </p:grpSp>
      <p:grpSp>
        <p:nvGrpSpPr>
          <p:cNvPr id="29701" name="Group 48"/>
          <p:cNvGrpSpPr>
            <a:grpSpLocks/>
          </p:cNvGrpSpPr>
          <p:nvPr/>
        </p:nvGrpSpPr>
        <p:grpSpPr bwMode="auto">
          <a:xfrm>
            <a:off x="2024063" y="2020888"/>
            <a:ext cx="3005137" cy="930275"/>
            <a:chOff x="747" y="2582"/>
            <a:chExt cx="1893" cy="586"/>
          </a:xfrm>
        </p:grpSpPr>
        <p:grpSp>
          <p:nvGrpSpPr>
            <p:cNvPr id="29804" name="Group 49"/>
            <p:cNvGrpSpPr>
              <a:grpSpLocks/>
            </p:cNvGrpSpPr>
            <p:nvPr/>
          </p:nvGrpSpPr>
          <p:grpSpPr bwMode="auto">
            <a:xfrm>
              <a:off x="912" y="2640"/>
              <a:ext cx="1344" cy="429"/>
              <a:chOff x="912" y="2640"/>
              <a:chExt cx="1344" cy="429"/>
            </a:xfrm>
          </p:grpSpPr>
          <p:sp>
            <p:nvSpPr>
              <p:cNvPr id="29809" name="Text Box 50"/>
              <p:cNvSpPr txBox="1">
                <a:spLocks noChangeArrowheads="1"/>
              </p:cNvSpPr>
              <p:nvPr/>
            </p:nvSpPr>
            <p:spPr bwMode="auto">
              <a:xfrm>
                <a:off x="1293" y="2640"/>
                <a:ext cx="583" cy="4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2-point</a:t>
                </a:r>
              </a:p>
              <a:p>
                <a:pPr algn="ctr" eaLnBrk="1" hangingPunct="1"/>
                <a:r>
                  <a:rPr lang="en-US" sz="1800"/>
                  <a:t>FFT</a:t>
                </a:r>
              </a:p>
            </p:txBody>
          </p:sp>
          <p:sp>
            <p:nvSpPr>
              <p:cNvPr id="29810" name="Line 51"/>
              <p:cNvSpPr>
                <a:spLocks noChangeShapeType="1"/>
              </p:cNvSpPr>
              <p:nvPr/>
            </p:nvSpPr>
            <p:spPr bwMode="auto">
              <a:xfrm>
                <a:off x="912" y="273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1" name="Line 52"/>
              <p:cNvSpPr>
                <a:spLocks noChangeShapeType="1"/>
              </p:cNvSpPr>
              <p:nvPr/>
            </p:nvSpPr>
            <p:spPr bwMode="auto">
              <a:xfrm>
                <a:off x="91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2" name="Line 53"/>
              <p:cNvSpPr>
                <a:spLocks noChangeShapeType="1"/>
              </p:cNvSpPr>
              <p:nvPr/>
            </p:nvSpPr>
            <p:spPr bwMode="auto">
              <a:xfrm>
                <a:off x="1872" y="273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13" name="Line 54"/>
              <p:cNvSpPr>
                <a:spLocks noChangeShapeType="1"/>
              </p:cNvSpPr>
              <p:nvPr/>
            </p:nvSpPr>
            <p:spPr bwMode="auto">
              <a:xfrm>
                <a:off x="18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805" name="Text Box 55"/>
            <p:cNvSpPr txBox="1">
              <a:spLocks noChangeArrowheads="1"/>
            </p:cNvSpPr>
            <p:nvPr/>
          </p:nvSpPr>
          <p:spPr bwMode="auto">
            <a:xfrm>
              <a:off x="747" y="2582"/>
              <a:ext cx="1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</a:t>
              </a:r>
            </a:p>
          </p:txBody>
        </p:sp>
        <p:sp>
          <p:nvSpPr>
            <p:cNvPr id="29806" name="Text Box 56"/>
            <p:cNvSpPr txBox="1">
              <a:spLocks noChangeArrowheads="1"/>
            </p:cNvSpPr>
            <p:nvPr/>
          </p:nvSpPr>
          <p:spPr bwMode="auto">
            <a:xfrm>
              <a:off x="747" y="290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b</a:t>
              </a:r>
            </a:p>
          </p:txBody>
        </p:sp>
        <p:sp>
          <p:nvSpPr>
            <p:cNvPr id="29807" name="Text Box 57"/>
            <p:cNvSpPr txBox="1">
              <a:spLocks noChangeArrowheads="1"/>
            </p:cNvSpPr>
            <p:nvPr/>
          </p:nvSpPr>
          <p:spPr bwMode="auto">
            <a:xfrm>
              <a:off x="2283" y="2582"/>
              <a:ext cx="3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a+b</a:t>
              </a:r>
            </a:p>
          </p:txBody>
        </p:sp>
        <p:sp>
          <p:nvSpPr>
            <p:cNvPr id="29808" name="Text Box 58"/>
            <p:cNvSpPr txBox="1">
              <a:spLocks noChangeArrowheads="1"/>
            </p:cNvSpPr>
            <p:nvPr/>
          </p:nvSpPr>
          <p:spPr bwMode="auto">
            <a:xfrm>
              <a:off x="2299" y="2918"/>
              <a:ext cx="3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a-b</a:t>
              </a:r>
            </a:p>
          </p:txBody>
        </p:sp>
      </p:grpSp>
      <p:sp>
        <p:nvSpPr>
          <p:cNvPr id="29702" name="Text Box 59"/>
          <p:cNvSpPr txBox="1">
            <a:spLocks noChangeArrowheads="1"/>
          </p:cNvSpPr>
          <p:nvPr/>
        </p:nvSpPr>
        <p:spPr bwMode="auto">
          <a:xfrm>
            <a:off x="792163" y="1371600"/>
            <a:ext cx="1417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2-point FFT</a:t>
            </a:r>
          </a:p>
        </p:txBody>
      </p:sp>
      <p:sp>
        <p:nvSpPr>
          <p:cNvPr id="29703" name="Text Box 60"/>
          <p:cNvSpPr txBox="1">
            <a:spLocks noChangeArrowheads="1"/>
          </p:cNvSpPr>
          <p:nvPr/>
        </p:nvSpPr>
        <p:spPr bwMode="auto">
          <a:xfrm>
            <a:off x="762000" y="3413125"/>
            <a:ext cx="1417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4-point FFT</a:t>
            </a:r>
          </a:p>
        </p:txBody>
      </p:sp>
      <p:sp>
        <p:nvSpPr>
          <p:cNvPr id="29704" name="Line 61"/>
          <p:cNvSpPr>
            <a:spLocks noChangeShapeType="1"/>
          </p:cNvSpPr>
          <p:nvPr/>
        </p:nvSpPr>
        <p:spPr bwMode="auto">
          <a:xfrm>
            <a:off x="4381500" y="35052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5" name="Line 62"/>
          <p:cNvSpPr>
            <a:spLocks noChangeShapeType="1"/>
          </p:cNvSpPr>
          <p:nvPr/>
        </p:nvSpPr>
        <p:spPr bwMode="auto">
          <a:xfrm>
            <a:off x="5181600" y="3505200"/>
            <a:ext cx="0" cy="2819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9706" name="Group 63"/>
          <p:cNvGrpSpPr>
            <a:grpSpLocks/>
          </p:cNvGrpSpPr>
          <p:nvPr/>
        </p:nvGrpSpPr>
        <p:grpSpPr bwMode="auto">
          <a:xfrm>
            <a:off x="1960563" y="3657600"/>
            <a:ext cx="5842000" cy="2438400"/>
            <a:chOff x="576" y="2304"/>
            <a:chExt cx="3680" cy="1536"/>
          </a:xfrm>
        </p:grpSpPr>
        <p:sp>
          <p:nvSpPr>
            <p:cNvPr id="29709" name="Text Box 64"/>
            <p:cNvSpPr txBox="1">
              <a:spLocks noChangeArrowheads="1"/>
            </p:cNvSpPr>
            <p:nvPr/>
          </p:nvSpPr>
          <p:spPr bwMode="auto">
            <a:xfrm>
              <a:off x="2089" y="2304"/>
              <a:ext cx="55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weight</a:t>
              </a:r>
            </a:p>
          </p:txBody>
        </p:sp>
        <p:grpSp>
          <p:nvGrpSpPr>
            <p:cNvPr id="29710" name="Group 65"/>
            <p:cNvGrpSpPr>
              <a:grpSpLocks/>
            </p:cNvGrpSpPr>
            <p:nvPr/>
          </p:nvGrpSpPr>
          <p:grpSpPr bwMode="auto">
            <a:xfrm>
              <a:off x="912" y="2592"/>
              <a:ext cx="2928" cy="1248"/>
              <a:chOff x="912" y="2592"/>
              <a:chExt cx="2928" cy="1248"/>
            </a:xfrm>
          </p:grpSpPr>
          <p:sp>
            <p:nvSpPr>
              <p:cNvPr id="29721" name="Text Box 66"/>
              <p:cNvSpPr txBox="1">
                <a:spLocks noChangeArrowheads="1"/>
              </p:cNvSpPr>
              <p:nvPr/>
            </p:nvSpPr>
            <p:spPr bwMode="auto">
              <a:xfrm>
                <a:off x="1293" y="2592"/>
                <a:ext cx="583" cy="4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2-point</a:t>
                </a:r>
              </a:p>
              <a:p>
                <a:pPr algn="ctr" eaLnBrk="1" hangingPunct="1"/>
                <a:r>
                  <a:rPr lang="en-US" sz="1800"/>
                  <a:t>FFT</a:t>
                </a:r>
              </a:p>
            </p:txBody>
          </p:sp>
          <p:sp>
            <p:nvSpPr>
              <p:cNvPr id="29722" name="Line 67"/>
              <p:cNvSpPr>
                <a:spLocks noChangeShapeType="1"/>
              </p:cNvSpPr>
              <p:nvPr/>
            </p:nvSpPr>
            <p:spPr bwMode="auto">
              <a:xfrm>
                <a:off x="912" y="268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3" name="Line 68"/>
              <p:cNvSpPr>
                <a:spLocks noChangeShapeType="1"/>
              </p:cNvSpPr>
              <p:nvPr/>
            </p:nvSpPr>
            <p:spPr bwMode="auto">
              <a:xfrm>
                <a:off x="912" y="292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4" name="Line 69"/>
              <p:cNvSpPr>
                <a:spLocks noChangeShapeType="1"/>
              </p:cNvSpPr>
              <p:nvPr/>
            </p:nvSpPr>
            <p:spPr bwMode="auto">
              <a:xfrm>
                <a:off x="1872" y="2640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5" name="Line 70"/>
              <p:cNvSpPr>
                <a:spLocks noChangeShapeType="1"/>
              </p:cNvSpPr>
              <p:nvPr/>
            </p:nvSpPr>
            <p:spPr bwMode="auto">
              <a:xfrm>
                <a:off x="1872" y="2976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6" name="Text Box 71"/>
              <p:cNvSpPr txBox="1">
                <a:spLocks noChangeArrowheads="1"/>
              </p:cNvSpPr>
              <p:nvPr/>
            </p:nvSpPr>
            <p:spPr bwMode="auto">
              <a:xfrm>
                <a:off x="1293" y="3267"/>
                <a:ext cx="583" cy="42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2-point</a:t>
                </a:r>
              </a:p>
              <a:p>
                <a:pPr algn="ctr" eaLnBrk="1" hangingPunct="1"/>
                <a:r>
                  <a:rPr lang="en-US" sz="1800"/>
                  <a:t>FFT</a:t>
                </a:r>
              </a:p>
            </p:txBody>
          </p:sp>
          <p:sp>
            <p:nvSpPr>
              <p:cNvPr id="29727" name="Line 72"/>
              <p:cNvSpPr>
                <a:spLocks noChangeShapeType="1"/>
              </p:cNvSpPr>
              <p:nvPr/>
            </p:nvSpPr>
            <p:spPr bwMode="auto">
              <a:xfrm>
                <a:off x="912" y="336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8" name="Line 73"/>
              <p:cNvSpPr>
                <a:spLocks noChangeShapeType="1"/>
              </p:cNvSpPr>
              <p:nvPr/>
            </p:nvSpPr>
            <p:spPr bwMode="auto">
              <a:xfrm>
                <a:off x="912" y="360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9" name="Line 74"/>
              <p:cNvSpPr>
                <a:spLocks noChangeShapeType="1"/>
              </p:cNvSpPr>
              <p:nvPr/>
            </p:nvSpPr>
            <p:spPr bwMode="auto">
              <a:xfrm>
                <a:off x="1872" y="331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0" name="Line 75"/>
              <p:cNvSpPr>
                <a:spLocks noChangeShapeType="1"/>
              </p:cNvSpPr>
              <p:nvPr/>
            </p:nvSpPr>
            <p:spPr bwMode="auto">
              <a:xfrm>
                <a:off x="1872" y="3648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731" name="Group 76"/>
              <p:cNvGrpSpPr>
                <a:grpSpLocks/>
              </p:cNvGrpSpPr>
              <p:nvPr/>
            </p:nvGrpSpPr>
            <p:grpSpPr bwMode="auto">
              <a:xfrm>
                <a:off x="2208" y="2615"/>
                <a:ext cx="1632" cy="1225"/>
                <a:chOff x="2496" y="2615"/>
                <a:chExt cx="1632" cy="1225"/>
              </a:xfrm>
            </p:grpSpPr>
            <p:grpSp>
              <p:nvGrpSpPr>
                <p:cNvPr id="29732" name="Group 77"/>
                <p:cNvGrpSpPr>
                  <a:grpSpLocks/>
                </p:cNvGrpSpPr>
                <p:nvPr/>
              </p:nvGrpSpPr>
              <p:grpSpPr bwMode="auto">
                <a:xfrm>
                  <a:off x="2848" y="2615"/>
                  <a:ext cx="464" cy="1225"/>
                  <a:chOff x="3045" y="2615"/>
                  <a:chExt cx="464" cy="1225"/>
                </a:xfrm>
              </p:grpSpPr>
              <p:grpSp>
                <p:nvGrpSpPr>
                  <p:cNvPr id="29737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3120" y="2639"/>
                    <a:ext cx="389" cy="1008"/>
                    <a:chOff x="2352" y="1309"/>
                    <a:chExt cx="389" cy="1008"/>
                  </a:xfrm>
                </p:grpSpPr>
                <p:sp>
                  <p:nvSpPr>
                    <p:cNvPr id="29800" name="Line 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2" y="1309"/>
                      <a:ext cx="389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01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2" y="1645"/>
                      <a:ext cx="389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02" name="Line 8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52" y="1309"/>
                      <a:ext cx="389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803" name="Line 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352" y="1645"/>
                      <a:ext cx="389" cy="672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38" name="Group 83"/>
                  <p:cNvGrpSpPr>
                    <a:grpSpLocks/>
                  </p:cNvGrpSpPr>
                  <p:nvPr/>
                </p:nvGrpSpPr>
                <p:grpSpPr bwMode="auto">
                  <a:xfrm>
                    <a:off x="3133" y="2666"/>
                    <a:ext cx="111" cy="192"/>
                    <a:chOff x="2365" y="1336"/>
                    <a:chExt cx="111" cy="192"/>
                  </a:xfrm>
                </p:grpSpPr>
                <p:sp>
                  <p:nvSpPr>
                    <p:cNvPr id="29798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5" y="1336"/>
                      <a:ext cx="82" cy="1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99" name="Freeform 85"/>
                    <p:cNvSpPr>
                      <a:spLocks/>
                    </p:cNvSpPr>
                    <p:nvPr/>
                  </p:nvSpPr>
                  <p:spPr bwMode="auto">
                    <a:xfrm>
                      <a:off x="2418" y="1458"/>
                      <a:ext cx="58" cy="70"/>
                    </a:xfrm>
                    <a:custGeom>
                      <a:avLst/>
                      <a:gdLst>
                        <a:gd name="T0" fmla="*/ 0 w 58"/>
                        <a:gd name="T1" fmla="*/ 32 h 70"/>
                        <a:gd name="T2" fmla="*/ 58 w 58"/>
                        <a:gd name="T3" fmla="*/ 70 h 70"/>
                        <a:gd name="T4" fmla="*/ 54 w 58"/>
                        <a:gd name="T5" fmla="*/ 0 h 70"/>
                        <a:gd name="T6" fmla="*/ 0 w 58"/>
                        <a:gd name="T7" fmla="*/ 32 h 7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8" h="70">
                          <a:moveTo>
                            <a:pt x="0" y="32"/>
                          </a:moveTo>
                          <a:lnTo>
                            <a:pt x="58" y="70"/>
                          </a:lnTo>
                          <a:lnTo>
                            <a:pt x="54" y="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39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3338" y="3359"/>
                    <a:ext cx="112" cy="193"/>
                    <a:chOff x="2570" y="2029"/>
                    <a:chExt cx="112" cy="193"/>
                  </a:xfrm>
                </p:grpSpPr>
                <p:sp>
                  <p:nvSpPr>
                    <p:cNvPr id="29796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70" y="2029"/>
                      <a:ext cx="82" cy="1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97" name="Freeform 88"/>
                    <p:cNvSpPr>
                      <a:spLocks/>
                    </p:cNvSpPr>
                    <p:nvPr/>
                  </p:nvSpPr>
                  <p:spPr bwMode="auto">
                    <a:xfrm>
                      <a:off x="2623" y="2151"/>
                      <a:ext cx="59" cy="71"/>
                    </a:xfrm>
                    <a:custGeom>
                      <a:avLst/>
                      <a:gdLst>
                        <a:gd name="T0" fmla="*/ 0 w 59"/>
                        <a:gd name="T1" fmla="*/ 32 h 71"/>
                        <a:gd name="T2" fmla="*/ 59 w 59"/>
                        <a:gd name="T3" fmla="*/ 71 h 71"/>
                        <a:gd name="T4" fmla="*/ 54 w 59"/>
                        <a:gd name="T5" fmla="*/ 0 h 71"/>
                        <a:gd name="T6" fmla="*/ 0 w 59"/>
                        <a:gd name="T7" fmla="*/ 32 h 7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9" h="71">
                          <a:moveTo>
                            <a:pt x="0" y="32"/>
                          </a:moveTo>
                          <a:lnTo>
                            <a:pt x="59" y="71"/>
                          </a:lnTo>
                          <a:lnTo>
                            <a:pt x="54" y="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40" name="Group 89"/>
                  <p:cNvGrpSpPr>
                    <a:grpSpLocks/>
                  </p:cNvGrpSpPr>
                  <p:nvPr/>
                </p:nvGrpSpPr>
                <p:grpSpPr bwMode="auto">
                  <a:xfrm>
                    <a:off x="3351" y="2674"/>
                    <a:ext cx="139" cy="240"/>
                    <a:chOff x="2583" y="1344"/>
                    <a:chExt cx="139" cy="240"/>
                  </a:xfrm>
                </p:grpSpPr>
                <p:sp>
                  <p:nvSpPr>
                    <p:cNvPr id="29794" name="Line 9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83" y="1396"/>
                      <a:ext cx="110" cy="1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95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2664" y="1344"/>
                      <a:ext cx="58" cy="71"/>
                    </a:xfrm>
                    <a:custGeom>
                      <a:avLst/>
                      <a:gdLst>
                        <a:gd name="T0" fmla="*/ 54 w 58"/>
                        <a:gd name="T1" fmla="*/ 71 h 71"/>
                        <a:gd name="T2" fmla="*/ 58 w 58"/>
                        <a:gd name="T3" fmla="*/ 0 h 71"/>
                        <a:gd name="T4" fmla="*/ 0 w 58"/>
                        <a:gd name="T5" fmla="*/ 39 h 71"/>
                        <a:gd name="T6" fmla="*/ 54 w 58"/>
                        <a:gd name="T7" fmla="*/ 71 h 7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8" h="71">
                          <a:moveTo>
                            <a:pt x="54" y="71"/>
                          </a:moveTo>
                          <a:lnTo>
                            <a:pt x="58" y="0"/>
                          </a:lnTo>
                          <a:lnTo>
                            <a:pt x="0" y="39"/>
                          </a:lnTo>
                          <a:lnTo>
                            <a:pt x="54" y="7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41" name="Group 92"/>
                  <p:cNvGrpSpPr>
                    <a:grpSpLocks/>
                  </p:cNvGrpSpPr>
                  <p:nvPr/>
                </p:nvGrpSpPr>
                <p:grpSpPr bwMode="auto">
                  <a:xfrm>
                    <a:off x="3346" y="3016"/>
                    <a:ext cx="140" cy="240"/>
                    <a:chOff x="2578" y="1686"/>
                    <a:chExt cx="140" cy="240"/>
                  </a:xfrm>
                </p:grpSpPr>
                <p:sp>
                  <p:nvSpPr>
                    <p:cNvPr id="29792" name="Line 93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78" y="1738"/>
                      <a:ext cx="110" cy="1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93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2659" y="1686"/>
                      <a:ext cx="59" cy="71"/>
                    </a:xfrm>
                    <a:custGeom>
                      <a:avLst/>
                      <a:gdLst>
                        <a:gd name="T0" fmla="*/ 54 w 59"/>
                        <a:gd name="T1" fmla="*/ 71 h 71"/>
                        <a:gd name="T2" fmla="*/ 59 w 59"/>
                        <a:gd name="T3" fmla="*/ 0 h 71"/>
                        <a:gd name="T4" fmla="*/ 0 w 59"/>
                        <a:gd name="T5" fmla="*/ 39 h 71"/>
                        <a:gd name="T6" fmla="*/ 54 w 59"/>
                        <a:gd name="T7" fmla="*/ 71 h 7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9" h="71">
                          <a:moveTo>
                            <a:pt x="54" y="71"/>
                          </a:moveTo>
                          <a:lnTo>
                            <a:pt x="59" y="0"/>
                          </a:lnTo>
                          <a:lnTo>
                            <a:pt x="0" y="39"/>
                          </a:lnTo>
                          <a:lnTo>
                            <a:pt x="54" y="7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42" name="Group 95"/>
                  <p:cNvGrpSpPr>
                    <a:grpSpLocks/>
                  </p:cNvGrpSpPr>
                  <p:nvPr/>
                </p:nvGrpSpPr>
                <p:grpSpPr bwMode="auto">
                  <a:xfrm>
                    <a:off x="3050" y="2944"/>
                    <a:ext cx="192" cy="63"/>
                    <a:chOff x="2282" y="1614"/>
                    <a:chExt cx="192" cy="63"/>
                  </a:xfrm>
                </p:grpSpPr>
                <p:sp>
                  <p:nvSpPr>
                    <p:cNvPr id="29790" name="Line 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2" y="1645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91" name="Freeform 97"/>
                    <p:cNvSpPr>
                      <a:spLocks/>
                    </p:cNvSpPr>
                    <p:nvPr/>
                  </p:nvSpPr>
                  <p:spPr bwMode="auto">
                    <a:xfrm>
                      <a:off x="2412" y="1614"/>
                      <a:ext cx="62" cy="63"/>
                    </a:xfrm>
                    <a:custGeom>
                      <a:avLst/>
                      <a:gdLst>
                        <a:gd name="T0" fmla="*/ 0 w 62"/>
                        <a:gd name="T1" fmla="*/ 63 h 63"/>
                        <a:gd name="T2" fmla="*/ 62 w 62"/>
                        <a:gd name="T3" fmla="*/ 32 h 63"/>
                        <a:gd name="T4" fmla="*/ 0 w 62"/>
                        <a:gd name="T5" fmla="*/ 0 h 63"/>
                        <a:gd name="T6" fmla="*/ 0 w 62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2" h="63">
                          <a:moveTo>
                            <a:pt x="0" y="63"/>
                          </a:moveTo>
                          <a:lnTo>
                            <a:pt x="62" y="32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43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3045" y="3280"/>
                    <a:ext cx="193" cy="63"/>
                    <a:chOff x="2277" y="1950"/>
                    <a:chExt cx="193" cy="63"/>
                  </a:xfrm>
                </p:grpSpPr>
                <p:sp>
                  <p:nvSpPr>
                    <p:cNvPr id="29788" name="Line 9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77" y="1981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89" name="Freeform 100"/>
                    <p:cNvSpPr>
                      <a:spLocks/>
                    </p:cNvSpPr>
                    <p:nvPr/>
                  </p:nvSpPr>
                  <p:spPr bwMode="auto">
                    <a:xfrm>
                      <a:off x="2407" y="1950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63 h 63"/>
                        <a:gd name="T2" fmla="*/ 63 w 63"/>
                        <a:gd name="T3" fmla="*/ 32 h 63"/>
                        <a:gd name="T4" fmla="*/ 0 w 63"/>
                        <a:gd name="T5" fmla="*/ 0 h 63"/>
                        <a:gd name="T6" fmla="*/ 0 w 63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3" h="63">
                          <a:moveTo>
                            <a:pt x="0" y="63"/>
                          </a:moveTo>
                          <a:lnTo>
                            <a:pt x="63" y="32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44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120" y="3602"/>
                    <a:ext cx="192" cy="63"/>
                    <a:chOff x="2352" y="2272"/>
                    <a:chExt cx="192" cy="63"/>
                  </a:xfrm>
                </p:grpSpPr>
                <p:sp>
                  <p:nvSpPr>
                    <p:cNvPr id="29786" name="Line 1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2" y="2303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87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2482" y="2272"/>
                      <a:ext cx="62" cy="63"/>
                    </a:xfrm>
                    <a:custGeom>
                      <a:avLst/>
                      <a:gdLst>
                        <a:gd name="T0" fmla="*/ 0 w 62"/>
                        <a:gd name="T1" fmla="*/ 63 h 63"/>
                        <a:gd name="T2" fmla="*/ 62 w 62"/>
                        <a:gd name="T3" fmla="*/ 32 h 63"/>
                        <a:gd name="T4" fmla="*/ 0 w 62"/>
                        <a:gd name="T5" fmla="*/ 0 h 63"/>
                        <a:gd name="T6" fmla="*/ 0 w 62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2" h="63">
                          <a:moveTo>
                            <a:pt x="0" y="63"/>
                          </a:moveTo>
                          <a:lnTo>
                            <a:pt x="62" y="32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45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3160" y="2615"/>
                    <a:ext cx="192" cy="63"/>
                    <a:chOff x="2392" y="1285"/>
                    <a:chExt cx="192" cy="63"/>
                  </a:xfrm>
                </p:grpSpPr>
                <p:sp>
                  <p:nvSpPr>
                    <p:cNvPr id="29784" name="Line 1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92" y="1316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85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2522" y="1285"/>
                      <a:ext cx="62" cy="63"/>
                    </a:xfrm>
                    <a:custGeom>
                      <a:avLst/>
                      <a:gdLst>
                        <a:gd name="T0" fmla="*/ 0 w 62"/>
                        <a:gd name="T1" fmla="*/ 63 h 63"/>
                        <a:gd name="T2" fmla="*/ 62 w 62"/>
                        <a:gd name="T3" fmla="*/ 31 h 63"/>
                        <a:gd name="T4" fmla="*/ 0 w 62"/>
                        <a:gd name="T5" fmla="*/ 0 h 63"/>
                        <a:gd name="T6" fmla="*/ 0 w 62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2" h="63">
                          <a:moveTo>
                            <a:pt x="0" y="63"/>
                          </a:moveTo>
                          <a:lnTo>
                            <a:pt x="62" y="31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9746" name="Rectangle 107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3311"/>
                    <a:ext cx="210" cy="1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/>
                  </a:p>
                </p:txBody>
              </p:sp>
              <p:sp>
                <p:nvSpPr>
                  <p:cNvPr id="29747" name="Rectangle 108"/>
                  <p:cNvSpPr>
                    <a:spLocks noChangeArrowheads="1"/>
                  </p:cNvSpPr>
                  <p:nvPr/>
                </p:nvSpPr>
                <p:spPr bwMode="auto">
                  <a:xfrm>
                    <a:off x="3130" y="3348"/>
                    <a:ext cx="37" cy="1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sz="1400">
                        <a:solidFill>
                          <a:srgbClr val="000000"/>
                        </a:solidFill>
                      </a:rPr>
                      <a:t>-</a:t>
                    </a:r>
                    <a:endParaRPr lang="en-US"/>
                  </a:p>
                </p:txBody>
              </p:sp>
              <p:sp>
                <p:nvSpPr>
                  <p:cNvPr id="29748" name="Rectangle 109"/>
                  <p:cNvSpPr>
                    <a:spLocks noChangeArrowheads="1"/>
                  </p:cNvSpPr>
                  <p:nvPr/>
                </p:nvSpPr>
                <p:spPr bwMode="auto">
                  <a:xfrm>
                    <a:off x="3167" y="3348"/>
                    <a:ext cx="56" cy="1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sz="1400">
                        <a:solidFill>
                          <a:srgbClr val="000000"/>
                        </a:solidFill>
                      </a:rPr>
                      <a:t>1</a:t>
                    </a:r>
                    <a:endParaRPr lang="en-US"/>
                  </a:p>
                </p:txBody>
              </p:sp>
              <p:sp>
                <p:nvSpPr>
                  <p:cNvPr id="29749" name="Rectangle 110"/>
                  <p:cNvSpPr>
                    <a:spLocks noChangeArrowheads="1"/>
                  </p:cNvSpPr>
                  <p:nvPr/>
                </p:nvSpPr>
                <p:spPr bwMode="auto">
                  <a:xfrm>
                    <a:off x="3168" y="3647"/>
                    <a:ext cx="210" cy="19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en-US"/>
                  </a:p>
                </p:txBody>
              </p:sp>
              <p:sp>
                <p:nvSpPr>
                  <p:cNvPr id="29750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226" y="3684"/>
                    <a:ext cx="37" cy="1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sz="1400">
                        <a:solidFill>
                          <a:srgbClr val="000000"/>
                        </a:solidFill>
                      </a:rPr>
                      <a:t>-</a:t>
                    </a:r>
                    <a:endParaRPr lang="en-US"/>
                  </a:p>
                </p:txBody>
              </p:sp>
              <p:sp>
                <p:nvSpPr>
                  <p:cNvPr id="29751" name="Rectangle 112"/>
                  <p:cNvSpPr>
                    <a:spLocks noChangeArrowheads="1"/>
                  </p:cNvSpPr>
                  <p:nvPr/>
                </p:nvSpPr>
                <p:spPr bwMode="auto">
                  <a:xfrm>
                    <a:off x="3263" y="3684"/>
                    <a:ext cx="56" cy="13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r>
                      <a:rPr lang="en-US" sz="1400">
                        <a:solidFill>
                          <a:srgbClr val="000000"/>
                        </a:solidFill>
                      </a:rPr>
                      <a:t>1</a:t>
                    </a:r>
                    <a:endParaRPr lang="en-US"/>
                  </a:p>
                </p:txBody>
              </p:sp>
              <p:sp>
                <p:nvSpPr>
                  <p:cNvPr id="29752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639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3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975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4" name="Line 11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0" y="2639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5" name="Line 1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0" y="2975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6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639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7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2975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8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0" y="2639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759" name="Line 12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0" y="2975"/>
                    <a:ext cx="389" cy="67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29760" name="Group 121"/>
                  <p:cNvGrpSpPr>
                    <a:grpSpLocks/>
                  </p:cNvGrpSpPr>
                  <p:nvPr/>
                </p:nvGrpSpPr>
                <p:grpSpPr bwMode="auto">
                  <a:xfrm>
                    <a:off x="3133" y="2666"/>
                    <a:ext cx="111" cy="192"/>
                    <a:chOff x="2365" y="1336"/>
                    <a:chExt cx="111" cy="192"/>
                  </a:xfrm>
                </p:grpSpPr>
                <p:sp>
                  <p:nvSpPr>
                    <p:cNvPr id="29782" name="Line 1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65" y="1336"/>
                      <a:ext cx="82" cy="1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83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2418" y="1458"/>
                      <a:ext cx="58" cy="70"/>
                    </a:xfrm>
                    <a:custGeom>
                      <a:avLst/>
                      <a:gdLst>
                        <a:gd name="T0" fmla="*/ 0 w 58"/>
                        <a:gd name="T1" fmla="*/ 32 h 70"/>
                        <a:gd name="T2" fmla="*/ 58 w 58"/>
                        <a:gd name="T3" fmla="*/ 70 h 70"/>
                        <a:gd name="T4" fmla="*/ 54 w 58"/>
                        <a:gd name="T5" fmla="*/ 0 h 70"/>
                        <a:gd name="T6" fmla="*/ 0 w 58"/>
                        <a:gd name="T7" fmla="*/ 32 h 70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8" h="70">
                          <a:moveTo>
                            <a:pt x="0" y="32"/>
                          </a:moveTo>
                          <a:lnTo>
                            <a:pt x="58" y="70"/>
                          </a:lnTo>
                          <a:lnTo>
                            <a:pt x="54" y="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1" name="Group 124"/>
                  <p:cNvGrpSpPr>
                    <a:grpSpLocks/>
                  </p:cNvGrpSpPr>
                  <p:nvPr/>
                </p:nvGrpSpPr>
                <p:grpSpPr bwMode="auto">
                  <a:xfrm>
                    <a:off x="3338" y="3359"/>
                    <a:ext cx="112" cy="193"/>
                    <a:chOff x="2570" y="2029"/>
                    <a:chExt cx="112" cy="193"/>
                  </a:xfrm>
                </p:grpSpPr>
                <p:sp>
                  <p:nvSpPr>
                    <p:cNvPr id="29780" name="Line 1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570" y="2029"/>
                      <a:ext cx="82" cy="140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81" name="Freeform 126"/>
                    <p:cNvSpPr>
                      <a:spLocks/>
                    </p:cNvSpPr>
                    <p:nvPr/>
                  </p:nvSpPr>
                  <p:spPr bwMode="auto">
                    <a:xfrm>
                      <a:off x="2623" y="2151"/>
                      <a:ext cx="59" cy="71"/>
                    </a:xfrm>
                    <a:custGeom>
                      <a:avLst/>
                      <a:gdLst>
                        <a:gd name="T0" fmla="*/ 0 w 59"/>
                        <a:gd name="T1" fmla="*/ 32 h 71"/>
                        <a:gd name="T2" fmla="*/ 59 w 59"/>
                        <a:gd name="T3" fmla="*/ 71 h 71"/>
                        <a:gd name="T4" fmla="*/ 54 w 59"/>
                        <a:gd name="T5" fmla="*/ 0 h 71"/>
                        <a:gd name="T6" fmla="*/ 0 w 59"/>
                        <a:gd name="T7" fmla="*/ 32 h 7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9" h="71">
                          <a:moveTo>
                            <a:pt x="0" y="32"/>
                          </a:moveTo>
                          <a:lnTo>
                            <a:pt x="59" y="71"/>
                          </a:lnTo>
                          <a:lnTo>
                            <a:pt x="54" y="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2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3351" y="2674"/>
                    <a:ext cx="139" cy="240"/>
                    <a:chOff x="2583" y="1344"/>
                    <a:chExt cx="139" cy="240"/>
                  </a:xfrm>
                </p:grpSpPr>
                <p:sp>
                  <p:nvSpPr>
                    <p:cNvPr id="29778" name="Line 128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83" y="1396"/>
                      <a:ext cx="110" cy="1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79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2664" y="1344"/>
                      <a:ext cx="58" cy="71"/>
                    </a:xfrm>
                    <a:custGeom>
                      <a:avLst/>
                      <a:gdLst>
                        <a:gd name="T0" fmla="*/ 54 w 58"/>
                        <a:gd name="T1" fmla="*/ 71 h 71"/>
                        <a:gd name="T2" fmla="*/ 58 w 58"/>
                        <a:gd name="T3" fmla="*/ 0 h 71"/>
                        <a:gd name="T4" fmla="*/ 0 w 58"/>
                        <a:gd name="T5" fmla="*/ 39 h 71"/>
                        <a:gd name="T6" fmla="*/ 54 w 58"/>
                        <a:gd name="T7" fmla="*/ 71 h 7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8" h="71">
                          <a:moveTo>
                            <a:pt x="54" y="71"/>
                          </a:moveTo>
                          <a:lnTo>
                            <a:pt x="58" y="0"/>
                          </a:lnTo>
                          <a:lnTo>
                            <a:pt x="0" y="39"/>
                          </a:lnTo>
                          <a:lnTo>
                            <a:pt x="54" y="7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3" name="Group 130"/>
                  <p:cNvGrpSpPr>
                    <a:grpSpLocks/>
                  </p:cNvGrpSpPr>
                  <p:nvPr/>
                </p:nvGrpSpPr>
                <p:grpSpPr bwMode="auto">
                  <a:xfrm>
                    <a:off x="3346" y="3016"/>
                    <a:ext cx="140" cy="240"/>
                    <a:chOff x="2578" y="1686"/>
                    <a:chExt cx="140" cy="240"/>
                  </a:xfrm>
                </p:grpSpPr>
                <p:sp>
                  <p:nvSpPr>
                    <p:cNvPr id="29776" name="Line 13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578" y="1738"/>
                      <a:ext cx="110" cy="188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77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659" y="1686"/>
                      <a:ext cx="59" cy="71"/>
                    </a:xfrm>
                    <a:custGeom>
                      <a:avLst/>
                      <a:gdLst>
                        <a:gd name="T0" fmla="*/ 54 w 59"/>
                        <a:gd name="T1" fmla="*/ 71 h 71"/>
                        <a:gd name="T2" fmla="*/ 59 w 59"/>
                        <a:gd name="T3" fmla="*/ 0 h 71"/>
                        <a:gd name="T4" fmla="*/ 0 w 59"/>
                        <a:gd name="T5" fmla="*/ 39 h 71"/>
                        <a:gd name="T6" fmla="*/ 54 w 59"/>
                        <a:gd name="T7" fmla="*/ 71 h 71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59" h="71">
                          <a:moveTo>
                            <a:pt x="54" y="71"/>
                          </a:moveTo>
                          <a:lnTo>
                            <a:pt x="59" y="0"/>
                          </a:lnTo>
                          <a:lnTo>
                            <a:pt x="0" y="39"/>
                          </a:lnTo>
                          <a:lnTo>
                            <a:pt x="54" y="7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4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3050" y="2944"/>
                    <a:ext cx="192" cy="63"/>
                    <a:chOff x="2282" y="1614"/>
                    <a:chExt cx="192" cy="63"/>
                  </a:xfrm>
                </p:grpSpPr>
                <p:sp>
                  <p:nvSpPr>
                    <p:cNvPr id="29774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82" y="1645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75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2412" y="1614"/>
                      <a:ext cx="62" cy="63"/>
                    </a:xfrm>
                    <a:custGeom>
                      <a:avLst/>
                      <a:gdLst>
                        <a:gd name="T0" fmla="*/ 0 w 62"/>
                        <a:gd name="T1" fmla="*/ 63 h 63"/>
                        <a:gd name="T2" fmla="*/ 62 w 62"/>
                        <a:gd name="T3" fmla="*/ 32 h 63"/>
                        <a:gd name="T4" fmla="*/ 0 w 62"/>
                        <a:gd name="T5" fmla="*/ 0 h 63"/>
                        <a:gd name="T6" fmla="*/ 0 w 62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2" h="63">
                          <a:moveTo>
                            <a:pt x="0" y="63"/>
                          </a:moveTo>
                          <a:lnTo>
                            <a:pt x="62" y="32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5" name="Group 136"/>
                  <p:cNvGrpSpPr>
                    <a:grpSpLocks/>
                  </p:cNvGrpSpPr>
                  <p:nvPr/>
                </p:nvGrpSpPr>
                <p:grpSpPr bwMode="auto">
                  <a:xfrm>
                    <a:off x="3045" y="3280"/>
                    <a:ext cx="193" cy="63"/>
                    <a:chOff x="2277" y="1950"/>
                    <a:chExt cx="193" cy="63"/>
                  </a:xfrm>
                </p:grpSpPr>
                <p:sp>
                  <p:nvSpPr>
                    <p:cNvPr id="29772" name="Line 13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277" y="1981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73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2407" y="1950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63 h 63"/>
                        <a:gd name="T2" fmla="*/ 63 w 63"/>
                        <a:gd name="T3" fmla="*/ 32 h 63"/>
                        <a:gd name="T4" fmla="*/ 0 w 63"/>
                        <a:gd name="T5" fmla="*/ 0 h 63"/>
                        <a:gd name="T6" fmla="*/ 0 w 63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3" h="63">
                          <a:moveTo>
                            <a:pt x="0" y="63"/>
                          </a:moveTo>
                          <a:lnTo>
                            <a:pt x="63" y="32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6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3120" y="3602"/>
                    <a:ext cx="192" cy="63"/>
                    <a:chOff x="2352" y="2272"/>
                    <a:chExt cx="192" cy="63"/>
                  </a:xfrm>
                </p:grpSpPr>
                <p:sp>
                  <p:nvSpPr>
                    <p:cNvPr id="29770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52" y="2303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71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2482" y="2272"/>
                      <a:ext cx="62" cy="63"/>
                    </a:xfrm>
                    <a:custGeom>
                      <a:avLst/>
                      <a:gdLst>
                        <a:gd name="T0" fmla="*/ 0 w 62"/>
                        <a:gd name="T1" fmla="*/ 63 h 63"/>
                        <a:gd name="T2" fmla="*/ 62 w 62"/>
                        <a:gd name="T3" fmla="*/ 32 h 63"/>
                        <a:gd name="T4" fmla="*/ 0 w 62"/>
                        <a:gd name="T5" fmla="*/ 0 h 63"/>
                        <a:gd name="T6" fmla="*/ 0 w 62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2" h="63">
                          <a:moveTo>
                            <a:pt x="0" y="63"/>
                          </a:moveTo>
                          <a:lnTo>
                            <a:pt x="62" y="32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29767" name="Group 142"/>
                  <p:cNvGrpSpPr>
                    <a:grpSpLocks/>
                  </p:cNvGrpSpPr>
                  <p:nvPr/>
                </p:nvGrpSpPr>
                <p:grpSpPr bwMode="auto">
                  <a:xfrm>
                    <a:off x="3160" y="2615"/>
                    <a:ext cx="192" cy="63"/>
                    <a:chOff x="2392" y="1285"/>
                    <a:chExt cx="192" cy="63"/>
                  </a:xfrm>
                </p:grpSpPr>
                <p:sp>
                  <p:nvSpPr>
                    <p:cNvPr id="29768" name="Line 1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392" y="1316"/>
                      <a:ext cx="132" cy="1"/>
                    </a:xfrm>
                    <a:prstGeom prst="line">
                      <a:avLst/>
                    </a:prstGeom>
                    <a:noFill/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769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522" y="1285"/>
                      <a:ext cx="62" cy="63"/>
                    </a:xfrm>
                    <a:custGeom>
                      <a:avLst/>
                      <a:gdLst>
                        <a:gd name="T0" fmla="*/ 0 w 62"/>
                        <a:gd name="T1" fmla="*/ 63 h 63"/>
                        <a:gd name="T2" fmla="*/ 62 w 62"/>
                        <a:gd name="T3" fmla="*/ 31 h 63"/>
                        <a:gd name="T4" fmla="*/ 0 w 62"/>
                        <a:gd name="T5" fmla="*/ 0 h 63"/>
                        <a:gd name="T6" fmla="*/ 0 w 62"/>
                        <a:gd name="T7" fmla="*/ 63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0" t="0" r="r" b="b"/>
                      <a:pathLst>
                        <a:path w="62" h="63">
                          <a:moveTo>
                            <a:pt x="0" y="63"/>
                          </a:moveTo>
                          <a:lnTo>
                            <a:pt x="62" y="31"/>
                          </a:lnTo>
                          <a:lnTo>
                            <a:pt x="0" y="0"/>
                          </a:lnTo>
                          <a:lnTo>
                            <a:pt x="0" y="6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29733" name="Line 145"/>
                <p:cNvSpPr>
                  <a:spLocks noChangeShapeType="1"/>
                </p:cNvSpPr>
                <p:nvPr/>
              </p:nvSpPr>
              <p:spPr bwMode="auto">
                <a:xfrm>
                  <a:off x="2496" y="2640"/>
                  <a:ext cx="16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4" name="Line 146"/>
                <p:cNvSpPr>
                  <a:spLocks noChangeShapeType="1"/>
                </p:cNvSpPr>
                <p:nvPr/>
              </p:nvSpPr>
              <p:spPr bwMode="auto">
                <a:xfrm>
                  <a:off x="2496" y="2976"/>
                  <a:ext cx="16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5" name="Line 147"/>
                <p:cNvSpPr>
                  <a:spLocks noChangeShapeType="1"/>
                </p:cNvSpPr>
                <p:nvPr/>
              </p:nvSpPr>
              <p:spPr bwMode="auto">
                <a:xfrm>
                  <a:off x="2496" y="3312"/>
                  <a:ext cx="16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736" name="Line 148"/>
                <p:cNvSpPr>
                  <a:spLocks noChangeShapeType="1"/>
                </p:cNvSpPr>
                <p:nvPr/>
              </p:nvSpPr>
              <p:spPr bwMode="auto">
                <a:xfrm>
                  <a:off x="2496" y="3634"/>
                  <a:ext cx="16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9711" name="Text Box 149"/>
            <p:cNvSpPr txBox="1">
              <a:spLocks noChangeArrowheads="1"/>
            </p:cNvSpPr>
            <p:nvPr/>
          </p:nvSpPr>
          <p:spPr bwMode="auto">
            <a:xfrm>
              <a:off x="576" y="2544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f(0)</a:t>
              </a:r>
            </a:p>
          </p:txBody>
        </p:sp>
        <p:sp>
          <p:nvSpPr>
            <p:cNvPr id="29712" name="Text Box 150"/>
            <p:cNvSpPr txBox="1">
              <a:spLocks noChangeArrowheads="1"/>
            </p:cNvSpPr>
            <p:nvPr/>
          </p:nvSpPr>
          <p:spPr bwMode="auto">
            <a:xfrm>
              <a:off x="576" y="2793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f(2)</a:t>
              </a:r>
            </a:p>
          </p:txBody>
        </p:sp>
        <p:sp>
          <p:nvSpPr>
            <p:cNvPr id="29713" name="Text Box 151"/>
            <p:cNvSpPr txBox="1">
              <a:spLocks noChangeArrowheads="1"/>
            </p:cNvSpPr>
            <p:nvPr/>
          </p:nvSpPr>
          <p:spPr bwMode="auto">
            <a:xfrm>
              <a:off x="576" y="3225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f(1)</a:t>
              </a:r>
            </a:p>
          </p:txBody>
        </p:sp>
        <p:sp>
          <p:nvSpPr>
            <p:cNvPr id="29714" name="Text Box 152"/>
            <p:cNvSpPr txBox="1">
              <a:spLocks noChangeArrowheads="1"/>
            </p:cNvSpPr>
            <p:nvPr/>
          </p:nvSpPr>
          <p:spPr bwMode="auto">
            <a:xfrm>
              <a:off x="576" y="3465"/>
              <a:ext cx="3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f(3)</a:t>
              </a:r>
            </a:p>
          </p:txBody>
        </p:sp>
        <p:sp>
          <p:nvSpPr>
            <p:cNvPr id="29715" name="Text Box 153"/>
            <p:cNvSpPr txBox="1">
              <a:spLocks noChangeArrowheads="1"/>
            </p:cNvSpPr>
            <p:nvPr/>
          </p:nvSpPr>
          <p:spPr bwMode="auto">
            <a:xfrm>
              <a:off x="3892" y="2496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F(0)</a:t>
              </a:r>
            </a:p>
          </p:txBody>
        </p:sp>
        <p:sp>
          <p:nvSpPr>
            <p:cNvPr id="29716" name="Text Box 154"/>
            <p:cNvSpPr txBox="1">
              <a:spLocks noChangeArrowheads="1"/>
            </p:cNvSpPr>
            <p:nvPr/>
          </p:nvSpPr>
          <p:spPr bwMode="auto">
            <a:xfrm>
              <a:off x="3892" y="2841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F(1)</a:t>
              </a:r>
            </a:p>
          </p:txBody>
        </p:sp>
        <p:sp>
          <p:nvSpPr>
            <p:cNvPr id="29717" name="Text Box 155"/>
            <p:cNvSpPr txBox="1">
              <a:spLocks noChangeArrowheads="1"/>
            </p:cNvSpPr>
            <p:nvPr/>
          </p:nvSpPr>
          <p:spPr bwMode="auto">
            <a:xfrm>
              <a:off x="3892" y="3168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F(2)</a:t>
              </a:r>
            </a:p>
          </p:txBody>
        </p:sp>
        <p:sp>
          <p:nvSpPr>
            <p:cNvPr id="29718" name="Text Box 156"/>
            <p:cNvSpPr txBox="1">
              <a:spLocks noChangeArrowheads="1"/>
            </p:cNvSpPr>
            <p:nvPr/>
          </p:nvSpPr>
          <p:spPr bwMode="auto">
            <a:xfrm>
              <a:off x="3892" y="3513"/>
              <a:ext cx="3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F(3)</a:t>
              </a:r>
            </a:p>
          </p:txBody>
        </p:sp>
        <p:graphicFrame>
          <p:nvGraphicFramePr>
            <p:cNvPr id="29719" name="Object 157"/>
            <p:cNvGraphicFramePr>
              <a:graphicFrameLocks noChangeAspect="1"/>
            </p:cNvGraphicFramePr>
            <p:nvPr/>
          </p:nvGraphicFramePr>
          <p:xfrm>
            <a:off x="2310" y="3045"/>
            <a:ext cx="234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41" name="Equation" r:id="rId3" imgW="203112" imgH="228501" progId="Equation.3">
                    <p:embed/>
                  </p:oleObj>
                </mc:Choice>
                <mc:Fallback>
                  <p:oleObj name="Equation" r:id="rId3" imgW="203112" imgH="228501" progId="Equation.3">
                    <p:embed/>
                    <p:pic>
                      <p:nvPicPr>
                        <p:cNvPr id="0" name="Object 1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0" y="3045"/>
                          <a:ext cx="234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720" name="Object 158"/>
            <p:cNvGraphicFramePr>
              <a:graphicFrameLocks noChangeAspect="1"/>
            </p:cNvGraphicFramePr>
            <p:nvPr/>
          </p:nvGraphicFramePr>
          <p:xfrm>
            <a:off x="2311" y="3384"/>
            <a:ext cx="219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42" name="Equation" r:id="rId5" imgW="190500" imgH="228600" progId="Equation.3">
                    <p:embed/>
                  </p:oleObj>
                </mc:Choice>
                <mc:Fallback>
                  <p:oleObj name="Equation" r:id="rId5" imgW="190500" imgH="228600" progId="Equation.3">
                    <p:embed/>
                    <p:pic>
                      <p:nvPicPr>
                        <p:cNvPr id="0" name="Object 1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1" y="3384"/>
                          <a:ext cx="219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7" name="Text Box 159"/>
          <p:cNvSpPr txBox="1">
            <a:spLocks noChangeArrowheads="1"/>
          </p:cNvSpPr>
          <p:nvPr/>
        </p:nvSpPr>
        <p:spPr bwMode="auto">
          <a:xfrm>
            <a:off x="5726113" y="1676400"/>
            <a:ext cx="1055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butterfly</a:t>
            </a:r>
          </a:p>
        </p:txBody>
      </p:sp>
      <p:sp>
        <p:nvSpPr>
          <p:cNvPr id="29708" name="Text Box 160"/>
          <p:cNvSpPr txBox="1">
            <a:spLocks noChangeArrowheads="1"/>
          </p:cNvSpPr>
          <p:nvPr/>
        </p:nvSpPr>
        <p:spPr bwMode="auto">
          <a:xfrm>
            <a:off x="5334000" y="3657600"/>
            <a:ext cx="1055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butterfly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C3544DF8-ED8D-436A-914A-C0FC7DF469F2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7575"/>
          </a:xfrm>
        </p:spPr>
        <p:txBody>
          <a:bodyPr/>
          <a:lstStyle/>
          <a:p>
            <a:pPr eaLnBrk="1" hangingPunct="1"/>
            <a:r>
              <a:rPr lang="en-US" sz="3200" b="1" smtClean="0">
                <a:latin typeface="Angsana New" panose="02020603050405020304" pitchFamily="18" charset="-34"/>
              </a:rPr>
              <a:t>DIT-FFT (Scalable) (2)</a:t>
            </a:r>
          </a:p>
        </p:txBody>
      </p:sp>
      <p:sp>
        <p:nvSpPr>
          <p:cNvPr id="30724" name="Text Box 3"/>
          <p:cNvSpPr txBox="1">
            <a:spLocks noChangeArrowheads="1"/>
          </p:cNvSpPr>
          <p:nvPr/>
        </p:nvSpPr>
        <p:spPr bwMode="auto">
          <a:xfrm>
            <a:off x="3962400" y="1828800"/>
            <a:ext cx="874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weight</a:t>
            </a: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1371600" y="22860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>
            <a:off x="1371600" y="280511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3352800" y="23082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>
            <a:off x="3352800" y="28400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9" name="Text Box 8"/>
          <p:cNvSpPr txBox="1">
            <a:spLocks noChangeArrowheads="1"/>
          </p:cNvSpPr>
          <p:nvPr/>
        </p:nvSpPr>
        <p:spPr bwMode="auto">
          <a:xfrm>
            <a:off x="838200" y="20574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f(0)</a:t>
            </a:r>
          </a:p>
        </p:txBody>
      </p:sp>
      <p:sp>
        <p:nvSpPr>
          <p:cNvPr id="30730" name="Text Box 9"/>
          <p:cNvSpPr txBox="1">
            <a:spLocks noChangeArrowheads="1"/>
          </p:cNvSpPr>
          <p:nvPr/>
        </p:nvSpPr>
        <p:spPr bwMode="auto">
          <a:xfrm>
            <a:off x="838200" y="2590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f(4)</a:t>
            </a:r>
          </a:p>
        </p:txBody>
      </p:sp>
      <p:graphicFrame>
        <p:nvGraphicFramePr>
          <p:cNvPr id="30731" name="Object 10"/>
          <p:cNvGraphicFramePr>
            <a:graphicFrameLocks noChangeAspect="1"/>
          </p:cNvGraphicFramePr>
          <p:nvPr/>
        </p:nvGraphicFramePr>
        <p:xfrm>
          <a:off x="4267200" y="3962400"/>
          <a:ext cx="3714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" name="Equation" r:id="rId3" imgW="203112" imgH="241195" progId="Equation.3">
                  <p:embed/>
                </p:oleObj>
              </mc:Choice>
              <mc:Fallback>
                <p:oleObj name="Equation" r:id="rId3" imgW="203112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962400"/>
                        <a:ext cx="3714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32" name="Object 11"/>
          <p:cNvGraphicFramePr>
            <a:graphicFrameLocks noChangeAspect="1"/>
          </p:cNvGraphicFramePr>
          <p:nvPr/>
        </p:nvGraphicFramePr>
        <p:xfrm>
          <a:off x="4224338" y="4484688"/>
          <a:ext cx="34766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1" name="Equation" r:id="rId5" imgW="190417" imgH="241195" progId="Equation.3">
                  <p:embed/>
                </p:oleObj>
              </mc:Choice>
              <mc:Fallback>
                <p:oleObj name="Equation" r:id="rId5" imgW="190417" imgH="24119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4484688"/>
                        <a:ext cx="347662" cy="442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3" name="Text Box 12"/>
          <p:cNvSpPr txBox="1">
            <a:spLocks noChangeArrowheads="1"/>
          </p:cNvSpPr>
          <p:nvPr/>
        </p:nvSpPr>
        <p:spPr bwMode="auto">
          <a:xfrm>
            <a:off x="792163" y="1371600"/>
            <a:ext cx="1417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8-point FFT</a:t>
            </a:r>
          </a:p>
        </p:txBody>
      </p:sp>
      <p:sp>
        <p:nvSpPr>
          <p:cNvPr id="30734" name="Line 13"/>
          <p:cNvSpPr>
            <a:spLocks noChangeShapeType="1"/>
          </p:cNvSpPr>
          <p:nvPr/>
        </p:nvSpPr>
        <p:spPr bwMode="auto">
          <a:xfrm>
            <a:off x="3962400" y="1981200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5" name="Line 14"/>
          <p:cNvSpPr>
            <a:spLocks noChangeShapeType="1"/>
          </p:cNvSpPr>
          <p:nvPr/>
        </p:nvSpPr>
        <p:spPr bwMode="auto">
          <a:xfrm>
            <a:off x="4800600" y="1981200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36" name="Group 15"/>
          <p:cNvGrpSpPr>
            <a:grpSpLocks/>
          </p:cNvGrpSpPr>
          <p:nvPr/>
        </p:nvGrpSpPr>
        <p:grpSpPr bwMode="auto">
          <a:xfrm>
            <a:off x="1981200" y="2133600"/>
            <a:ext cx="1371600" cy="1905000"/>
            <a:chOff x="1152" y="1392"/>
            <a:chExt cx="864" cy="1200"/>
          </a:xfrm>
        </p:grpSpPr>
        <p:sp>
          <p:nvSpPr>
            <p:cNvPr id="31173" name="Text Box 16"/>
            <p:cNvSpPr txBox="1">
              <a:spLocks noChangeArrowheads="1"/>
            </p:cNvSpPr>
            <p:nvPr/>
          </p:nvSpPr>
          <p:spPr bwMode="auto">
            <a:xfrm>
              <a:off x="1197" y="1737"/>
              <a:ext cx="771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sz="2000"/>
                <a:t>4-point</a:t>
              </a:r>
            </a:p>
            <a:p>
              <a:pPr algn="ctr" eaLnBrk="1" hangingPunct="1"/>
              <a:r>
                <a:rPr lang="en-US" sz="1800"/>
                <a:t>FFT</a:t>
              </a:r>
            </a:p>
          </p:txBody>
        </p:sp>
        <p:sp>
          <p:nvSpPr>
            <p:cNvPr id="31174" name="Rectangle 17"/>
            <p:cNvSpPr>
              <a:spLocks noChangeArrowheads="1"/>
            </p:cNvSpPr>
            <p:nvPr/>
          </p:nvSpPr>
          <p:spPr bwMode="auto">
            <a:xfrm>
              <a:off x="1152" y="1392"/>
              <a:ext cx="864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sp>
        <p:nvSpPr>
          <p:cNvPr id="30737" name="Line 18"/>
          <p:cNvSpPr>
            <a:spLocks noChangeShapeType="1"/>
          </p:cNvSpPr>
          <p:nvPr/>
        </p:nvSpPr>
        <p:spPr bwMode="auto">
          <a:xfrm>
            <a:off x="1371600" y="33670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8" name="Line 19"/>
          <p:cNvSpPr>
            <a:spLocks noChangeShapeType="1"/>
          </p:cNvSpPr>
          <p:nvPr/>
        </p:nvSpPr>
        <p:spPr bwMode="auto">
          <a:xfrm>
            <a:off x="1371600" y="3886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39" name="Text Box 20"/>
          <p:cNvSpPr txBox="1">
            <a:spLocks noChangeArrowheads="1"/>
          </p:cNvSpPr>
          <p:nvPr/>
        </p:nvSpPr>
        <p:spPr bwMode="auto">
          <a:xfrm>
            <a:off x="838200" y="31384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f(2)</a:t>
            </a:r>
          </a:p>
        </p:txBody>
      </p:sp>
      <p:sp>
        <p:nvSpPr>
          <p:cNvPr id="30740" name="Text Box 21"/>
          <p:cNvSpPr txBox="1">
            <a:spLocks noChangeArrowheads="1"/>
          </p:cNvSpPr>
          <p:nvPr/>
        </p:nvSpPr>
        <p:spPr bwMode="auto">
          <a:xfrm>
            <a:off x="838200" y="36718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f(6)</a:t>
            </a:r>
          </a:p>
        </p:txBody>
      </p:sp>
      <p:grpSp>
        <p:nvGrpSpPr>
          <p:cNvPr id="30741" name="Group 22"/>
          <p:cNvGrpSpPr>
            <a:grpSpLocks/>
          </p:cNvGrpSpPr>
          <p:nvPr/>
        </p:nvGrpSpPr>
        <p:grpSpPr bwMode="auto">
          <a:xfrm>
            <a:off x="5130800" y="2230438"/>
            <a:ext cx="3098800" cy="4079875"/>
            <a:chOff x="3024" y="1263"/>
            <a:chExt cx="1952" cy="2570"/>
          </a:xfrm>
        </p:grpSpPr>
        <p:grpSp>
          <p:nvGrpSpPr>
            <p:cNvPr id="30770" name="Group 23"/>
            <p:cNvGrpSpPr>
              <a:grpSpLocks/>
            </p:cNvGrpSpPr>
            <p:nvPr/>
          </p:nvGrpSpPr>
          <p:grpSpPr bwMode="auto">
            <a:xfrm>
              <a:off x="3408" y="1309"/>
              <a:ext cx="781" cy="2304"/>
              <a:chOff x="3408" y="1309"/>
              <a:chExt cx="781" cy="2304"/>
            </a:xfrm>
          </p:grpSpPr>
          <p:sp>
            <p:nvSpPr>
              <p:cNvPr id="31165" name="Line 24"/>
              <p:cNvSpPr>
                <a:spLocks noChangeShapeType="1"/>
              </p:cNvSpPr>
              <p:nvPr/>
            </p:nvSpPr>
            <p:spPr bwMode="auto">
              <a:xfrm>
                <a:off x="3421" y="1309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6" name="Line 25"/>
              <p:cNvSpPr>
                <a:spLocks noChangeShapeType="1"/>
              </p:cNvSpPr>
              <p:nvPr/>
            </p:nvSpPr>
            <p:spPr bwMode="auto">
              <a:xfrm>
                <a:off x="3421" y="1645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7" name="Line 26"/>
              <p:cNvSpPr>
                <a:spLocks noChangeShapeType="1"/>
              </p:cNvSpPr>
              <p:nvPr/>
            </p:nvSpPr>
            <p:spPr bwMode="auto">
              <a:xfrm>
                <a:off x="3439" y="1981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8" name="Line 27"/>
              <p:cNvSpPr>
                <a:spLocks noChangeShapeType="1"/>
              </p:cNvSpPr>
              <p:nvPr/>
            </p:nvSpPr>
            <p:spPr bwMode="auto">
              <a:xfrm flipH="1">
                <a:off x="3439" y="1309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9" name="Line 28"/>
              <p:cNvSpPr>
                <a:spLocks noChangeShapeType="1"/>
              </p:cNvSpPr>
              <p:nvPr/>
            </p:nvSpPr>
            <p:spPr bwMode="auto">
              <a:xfrm>
                <a:off x="3439" y="2317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0" name="Line 29"/>
              <p:cNvSpPr>
                <a:spLocks noChangeShapeType="1"/>
              </p:cNvSpPr>
              <p:nvPr/>
            </p:nvSpPr>
            <p:spPr bwMode="auto">
              <a:xfrm flipH="1">
                <a:off x="3421" y="1645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1" name="Line 30"/>
              <p:cNvSpPr>
                <a:spLocks noChangeShapeType="1"/>
              </p:cNvSpPr>
              <p:nvPr/>
            </p:nvSpPr>
            <p:spPr bwMode="auto">
              <a:xfrm flipH="1">
                <a:off x="3421" y="1981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2" name="Line 31"/>
              <p:cNvSpPr>
                <a:spLocks noChangeShapeType="1"/>
              </p:cNvSpPr>
              <p:nvPr/>
            </p:nvSpPr>
            <p:spPr bwMode="auto">
              <a:xfrm flipH="1">
                <a:off x="3408" y="2317"/>
                <a:ext cx="750" cy="129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1" name="Group 32"/>
            <p:cNvGrpSpPr>
              <a:grpSpLocks/>
            </p:cNvGrpSpPr>
            <p:nvPr/>
          </p:nvGrpSpPr>
          <p:grpSpPr bwMode="auto">
            <a:xfrm>
              <a:off x="3024" y="1285"/>
              <a:ext cx="192" cy="63"/>
              <a:chOff x="3024" y="1285"/>
              <a:chExt cx="192" cy="63"/>
            </a:xfrm>
          </p:grpSpPr>
          <p:sp>
            <p:nvSpPr>
              <p:cNvPr id="31163" name="Line 33"/>
              <p:cNvSpPr>
                <a:spLocks noChangeShapeType="1"/>
              </p:cNvSpPr>
              <p:nvPr/>
            </p:nvSpPr>
            <p:spPr bwMode="auto">
              <a:xfrm>
                <a:off x="3024" y="131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4" name="Freeform 34"/>
              <p:cNvSpPr>
                <a:spLocks/>
              </p:cNvSpPr>
              <p:nvPr/>
            </p:nvSpPr>
            <p:spPr bwMode="auto">
              <a:xfrm>
                <a:off x="3154" y="128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2" name="Group 35"/>
            <p:cNvGrpSpPr>
              <a:grpSpLocks/>
            </p:cNvGrpSpPr>
            <p:nvPr/>
          </p:nvGrpSpPr>
          <p:grpSpPr bwMode="auto">
            <a:xfrm>
              <a:off x="3024" y="1614"/>
              <a:ext cx="192" cy="63"/>
              <a:chOff x="3024" y="1614"/>
              <a:chExt cx="192" cy="63"/>
            </a:xfrm>
          </p:grpSpPr>
          <p:sp>
            <p:nvSpPr>
              <p:cNvPr id="31161" name="Line 36"/>
              <p:cNvSpPr>
                <a:spLocks noChangeShapeType="1"/>
              </p:cNvSpPr>
              <p:nvPr/>
            </p:nvSpPr>
            <p:spPr bwMode="auto">
              <a:xfrm>
                <a:off x="3024" y="1645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2" name="Freeform 37"/>
              <p:cNvSpPr>
                <a:spLocks/>
              </p:cNvSpPr>
              <p:nvPr/>
            </p:nvSpPr>
            <p:spPr bwMode="auto">
              <a:xfrm>
                <a:off x="3154" y="1614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3" name="Group 38"/>
            <p:cNvGrpSpPr>
              <a:grpSpLocks/>
            </p:cNvGrpSpPr>
            <p:nvPr/>
          </p:nvGrpSpPr>
          <p:grpSpPr bwMode="auto">
            <a:xfrm>
              <a:off x="3024" y="1950"/>
              <a:ext cx="192" cy="63"/>
              <a:chOff x="3024" y="1950"/>
              <a:chExt cx="192" cy="63"/>
            </a:xfrm>
          </p:grpSpPr>
          <p:sp>
            <p:nvSpPr>
              <p:cNvPr id="31159" name="Line 39"/>
              <p:cNvSpPr>
                <a:spLocks noChangeShapeType="1"/>
              </p:cNvSpPr>
              <p:nvPr/>
            </p:nvSpPr>
            <p:spPr bwMode="auto">
              <a:xfrm>
                <a:off x="3024" y="198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0" name="Freeform 40"/>
              <p:cNvSpPr>
                <a:spLocks/>
              </p:cNvSpPr>
              <p:nvPr/>
            </p:nvSpPr>
            <p:spPr bwMode="auto">
              <a:xfrm>
                <a:off x="3154" y="195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4" name="Group 41"/>
            <p:cNvGrpSpPr>
              <a:grpSpLocks/>
            </p:cNvGrpSpPr>
            <p:nvPr/>
          </p:nvGrpSpPr>
          <p:grpSpPr bwMode="auto">
            <a:xfrm>
              <a:off x="3024" y="2273"/>
              <a:ext cx="192" cy="63"/>
              <a:chOff x="3024" y="2273"/>
              <a:chExt cx="192" cy="63"/>
            </a:xfrm>
          </p:grpSpPr>
          <p:sp>
            <p:nvSpPr>
              <p:cNvPr id="31157" name="Line 42"/>
              <p:cNvSpPr>
                <a:spLocks noChangeShapeType="1"/>
              </p:cNvSpPr>
              <p:nvPr/>
            </p:nvSpPr>
            <p:spPr bwMode="auto">
              <a:xfrm>
                <a:off x="3024" y="2304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8" name="Freeform 43"/>
              <p:cNvSpPr>
                <a:spLocks/>
              </p:cNvSpPr>
              <p:nvPr/>
            </p:nvSpPr>
            <p:spPr bwMode="auto">
              <a:xfrm>
                <a:off x="3154" y="2273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5" name="Group 44"/>
            <p:cNvGrpSpPr>
              <a:grpSpLocks/>
            </p:cNvGrpSpPr>
            <p:nvPr/>
          </p:nvGrpSpPr>
          <p:grpSpPr bwMode="auto">
            <a:xfrm>
              <a:off x="3024" y="2587"/>
              <a:ext cx="192" cy="63"/>
              <a:chOff x="3024" y="2587"/>
              <a:chExt cx="192" cy="63"/>
            </a:xfrm>
          </p:grpSpPr>
          <p:sp>
            <p:nvSpPr>
              <p:cNvPr id="31155" name="Line 45"/>
              <p:cNvSpPr>
                <a:spLocks noChangeShapeType="1"/>
              </p:cNvSpPr>
              <p:nvPr/>
            </p:nvSpPr>
            <p:spPr bwMode="auto">
              <a:xfrm>
                <a:off x="3024" y="2618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6" name="Freeform 46"/>
              <p:cNvSpPr>
                <a:spLocks/>
              </p:cNvSpPr>
              <p:nvPr/>
            </p:nvSpPr>
            <p:spPr bwMode="auto">
              <a:xfrm>
                <a:off x="3154" y="2587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6" name="Group 47"/>
            <p:cNvGrpSpPr>
              <a:grpSpLocks/>
            </p:cNvGrpSpPr>
            <p:nvPr/>
          </p:nvGrpSpPr>
          <p:grpSpPr bwMode="auto">
            <a:xfrm>
              <a:off x="3024" y="2910"/>
              <a:ext cx="192" cy="63"/>
              <a:chOff x="3024" y="2910"/>
              <a:chExt cx="192" cy="63"/>
            </a:xfrm>
          </p:grpSpPr>
          <p:sp>
            <p:nvSpPr>
              <p:cNvPr id="31153" name="Line 48"/>
              <p:cNvSpPr>
                <a:spLocks noChangeShapeType="1"/>
              </p:cNvSpPr>
              <p:nvPr/>
            </p:nvSpPr>
            <p:spPr bwMode="auto">
              <a:xfrm>
                <a:off x="3024" y="294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4" name="Freeform 49"/>
              <p:cNvSpPr>
                <a:spLocks/>
              </p:cNvSpPr>
              <p:nvPr/>
            </p:nvSpPr>
            <p:spPr bwMode="auto">
              <a:xfrm>
                <a:off x="3154" y="291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7" name="Group 50"/>
            <p:cNvGrpSpPr>
              <a:grpSpLocks/>
            </p:cNvGrpSpPr>
            <p:nvPr/>
          </p:nvGrpSpPr>
          <p:grpSpPr bwMode="auto">
            <a:xfrm>
              <a:off x="3024" y="3246"/>
              <a:ext cx="192" cy="63"/>
              <a:chOff x="3024" y="3246"/>
              <a:chExt cx="192" cy="63"/>
            </a:xfrm>
          </p:grpSpPr>
          <p:sp>
            <p:nvSpPr>
              <p:cNvPr id="31151" name="Line 51"/>
              <p:cNvSpPr>
                <a:spLocks noChangeShapeType="1"/>
              </p:cNvSpPr>
              <p:nvPr/>
            </p:nvSpPr>
            <p:spPr bwMode="auto">
              <a:xfrm>
                <a:off x="3024" y="3277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2" name="Freeform 52"/>
              <p:cNvSpPr>
                <a:spLocks/>
              </p:cNvSpPr>
              <p:nvPr/>
            </p:nvSpPr>
            <p:spPr bwMode="auto">
              <a:xfrm>
                <a:off x="3154" y="3246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8" name="Group 53"/>
            <p:cNvGrpSpPr>
              <a:grpSpLocks/>
            </p:cNvGrpSpPr>
            <p:nvPr/>
          </p:nvGrpSpPr>
          <p:grpSpPr bwMode="auto">
            <a:xfrm>
              <a:off x="3024" y="3575"/>
              <a:ext cx="192" cy="63"/>
              <a:chOff x="3024" y="3575"/>
              <a:chExt cx="192" cy="63"/>
            </a:xfrm>
          </p:grpSpPr>
          <p:sp>
            <p:nvSpPr>
              <p:cNvPr id="31149" name="Line 54"/>
              <p:cNvSpPr>
                <a:spLocks noChangeShapeType="1"/>
              </p:cNvSpPr>
              <p:nvPr/>
            </p:nvSpPr>
            <p:spPr bwMode="auto">
              <a:xfrm>
                <a:off x="3024" y="360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0" name="Freeform 55"/>
              <p:cNvSpPr>
                <a:spLocks/>
              </p:cNvSpPr>
              <p:nvPr/>
            </p:nvSpPr>
            <p:spPr bwMode="auto">
              <a:xfrm>
                <a:off x="3154" y="357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79" name="Group 56"/>
            <p:cNvGrpSpPr>
              <a:grpSpLocks/>
            </p:cNvGrpSpPr>
            <p:nvPr/>
          </p:nvGrpSpPr>
          <p:grpSpPr bwMode="auto">
            <a:xfrm>
              <a:off x="4320" y="1285"/>
              <a:ext cx="192" cy="2353"/>
              <a:chOff x="4320" y="1285"/>
              <a:chExt cx="192" cy="2353"/>
            </a:xfrm>
          </p:grpSpPr>
          <p:grpSp>
            <p:nvGrpSpPr>
              <p:cNvPr id="31125" name="Group 57"/>
              <p:cNvGrpSpPr>
                <a:grpSpLocks/>
              </p:cNvGrpSpPr>
              <p:nvPr/>
            </p:nvGrpSpPr>
            <p:grpSpPr bwMode="auto">
              <a:xfrm>
                <a:off x="4320" y="1285"/>
                <a:ext cx="192" cy="63"/>
                <a:chOff x="4320" y="1285"/>
                <a:chExt cx="192" cy="63"/>
              </a:xfrm>
            </p:grpSpPr>
            <p:sp>
              <p:nvSpPr>
                <p:cNvPr id="31147" name="Line 58"/>
                <p:cNvSpPr>
                  <a:spLocks noChangeShapeType="1"/>
                </p:cNvSpPr>
                <p:nvPr/>
              </p:nvSpPr>
              <p:spPr bwMode="auto">
                <a:xfrm>
                  <a:off x="4320" y="1316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48" name="Freeform 59"/>
                <p:cNvSpPr>
                  <a:spLocks/>
                </p:cNvSpPr>
                <p:nvPr/>
              </p:nvSpPr>
              <p:spPr bwMode="auto">
                <a:xfrm>
                  <a:off x="4450" y="1285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26" name="Group 60"/>
              <p:cNvGrpSpPr>
                <a:grpSpLocks/>
              </p:cNvGrpSpPr>
              <p:nvPr/>
            </p:nvGrpSpPr>
            <p:grpSpPr bwMode="auto">
              <a:xfrm>
                <a:off x="4320" y="1614"/>
                <a:ext cx="192" cy="63"/>
                <a:chOff x="4320" y="1614"/>
                <a:chExt cx="192" cy="63"/>
              </a:xfrm>
            </p:grpSpPr>
            <p:sp>
              <p:nvSpPr>
                <p:cNvPr id="31145" name="Line 61"/>
                <p:cNvSpPr>
                  <a:spLocks noChangeShapeType="1"/>
                </p:cNvSpPr>
                <p:nvPr/>
              </p:nvSpPr>
              <p:spPr bwMode="auto">
                <a:xfrm>
                  <a:off x="4320" y="1645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46" name="Freeform 62"/>
                <p:cNvSpPr>
                  <a:spLocks/>
                </p:cNvSpPr>
                <p:nvPr/>
              </p:nvSpPr>
              <p:spPr bwMode="auto">
                <a:xfrm>
                  <a:off x="4450" y="1614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27" name="Group 63"/>
              <p:cNvGrpSpPr>
                <a:grpSpLocks/>
              </p:cNvGrpSpPr>
              <p:nvPr/>
            </p:nvGrpSpPr>
            <p:grpSpPr bwMode="auto">
              <a:xfrm>
                <a:off x="4320" y="1950"/>
                <a:ext cx="192" cy="63"/>
                <a:chOff x="4320" y="1950"/>
                <a:chExt cx="192" cy="63"/>
              </a:xfrm>
            </p:grpSpPr>
            <p:sp>
              <p:nvSpPr>
                <p:cNvPr id="31143" name="Line 64"/>
                <p:cNvSpPr>
                  <a:spLocks noChangeShapeType="1"/>
                </p:cNvSpPr>
                <p:nvPr/>
              </p:nvSpPr>
              <p:spPr bwMode="auto">
                <a:xfrm>
                  <a:off x="4320" y="1981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44" name="Freeform 65"/>
                <p:cNvSpPr>
                  <a:spLocks/>
                </p:cNvSpPr>
                <p:nvPr/>
              </p:nvSpPr>
              <p:spPr bwMode="auto">
                <a:xfrm>
                  <a:off x="4450" y="1950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28" name="Group 66"/>
              <p:cNvGrpSpPr>
                <a:grpSpLocks/>
              </p:cNvGrpSpPr>
              <p:nvPr/>
            </p:nvGrpSpPr>
            <p:grpSpPr bwMode="auto">
              <a:xfrm>
                <a:off x="4320" y="2273"/>
                <a:ext cx="192" cy="63"/>
                <a:chOff x="4320" y="2273"/>
                <a:chExt cx="192" cy="63"/>
              </a:xfrm>
            </p:grpSpPr>
            <p:sp>
              <p:nvSpPr>
                <p:cNvPr id="31141" name="Line 67"/>
                <p:cNvSpPr>
                  <a:spLocks noChangeShapeType="1"/>
                </p:cNvSpPr>
                <p:nvPr/>
              </p:nvSpPr>
              <p:spPr bwMode="auto">
                <a:xfrm>
                  <a:off x="4320" y="2304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42" name="Freeform 68"/>
                <p:cNvSpPr>
                  <a:spLocks/>
                </p:cNvSpPr>
                <p:nvPr/>
              </p:nvSpPr>
              <p:spPr bwMode="auto">
                <a:xfrm>
                  <a:off x="4450" y="2273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29" name="Group 69"/>
              <p:cNvGrpSpPr>
                <a:grpSpLocks/>
              </p:cNvGrpSpPr>
              <p:nvPr/>
            </p:nvGrpSpPr>
            <p:grpSpPr bwMode="auto">
              <a:xfrm>
                <a:off x="4320" y="2587"/>
                <a:ext cx="192" cy="63"/>
                <a:chOff x="4320" y="2587"/>
                <a:chExt cx="192" cy="63"/>
              </a:xfrm>
            </p:grpSpPr>
            <p:sp>
              <p:nvSpPr>
                <p:cNvPr id="31139" name="Line 70"/>
                <p:cNvSpPr>
                  <a:spLocks noChangeShapeType="1"/>
                </p:cNvSpPr>
                <p:nvPr/>
              </p:nvSpPr>
              <p:spPr bwMode="auto">
                <a:xfrm>
                  <a:off x="4320" y="2618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40" name="Freeform 71"/>
                <p:cNvSpPr>
                  <a:spLocks/>
                </p:cNvSpPr>
                <p:nvPr/>
              </p:nvSpPr>
              <p:spPr bwMode="auto">
                <a:xfrm>
                  <a:off x="4450" y="2587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30" name="Group 72"/>
              <p:cNvGrpSpPr>
                <a:grpSpLocks/>
              </p:cNvGrpSpPr>
              <p:nvPr/>
            </p:nvGrpSpPr>
            <p:grpSpPr bwMode="auto">
              <a:xfrm>
                <a:off x="4320" y="2910"/>
                <a:ext cx="192" cy="63"/>
                <a:chOff x="4320" y="2910"/>
                <a:chExt cx="192" cy="63"/>
              </a:xfrm>
            </p:grpSpPr>
            <p:sp>
              <p:nvSpPr>
                <p:cNvPr id="31137" name="Line 73"/>
                <p:cNvSpPr>
                  <a:spLocks noChangeShapeType="1"/>
                </p:cNvSpPr>
                <p:nvPr/>
              </p:nvSpPr>
              <p:spPr bwMode="auto">
                <a:xfrm>
                  <a:off x="4320" y="2941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38" name="Freeform 74"/>
                <p:cNvSpPr>
                  <a:spLocks/>
                </p:cNvSpPr>
                <p:nvPr/>
              </p:nvSpPr>
              <p:spPr bwMode="auto">
                <a:xfrm>
                  <a:off x="4450" y="2910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31" name="Group 75"/>
              <p:cNvGrpSpPr>
                <a:grpSpLocks/>
              </p:cNvGrpSpPr>
              <p:nvPr/>
            </p:nvGrpSpPr>
            <p:grpSpPr bwMode="auto">
              <a:xfrm>
                <a:off x="4320" y="3246"/>
                <a:ext cx="192" cy="63"/>
                <a:chOff x="4320" y="3246"/>
                <a:chExt cx="192" cy="63"/>
              </a:xfrm>
            </p:grpSpPr>
            <p:sp>
              <p:nvSpPr>
                <p:cNvPr id="31135" name="Line 76"/>
                <p:cNvSpPr>
                  <a:spLocks noChangeShapeType="1"/>
                </p:cNvSpPr>
                <p:nvPr/>
              </p:nvSpPr>
              <p:spPr bwMode="auto">
                <a:xfrm>
                  <a:off x="4320" y="3277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36" name="Freeform 77"/>
                <p:cNvSpPr>
                  <a:spLocks/>
                </p:cNvSpPr>
                <p:nvPr/>
              </p:nvSpPr>
              <p:spPr bwMode="auto">
                <a:xfrm>
                  <a:off x="4450" y="3246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132" name="Group 78"/>
              <p:cNvGrpSpPr>
                <a:grpSpLocks/>
              </p:cNvGrpSpPr>
              <p:nvPr/>
            </p:nvGrpSpPr>
            <p:grpSpPr bwMode="auto">
              <a:xfrm>
                <a:off x="4320" y="3575"/>
                <a:ext cx="192" cy="63"/>
                <a:chOff x="4320" y="3575"/>
                <a:chExt cx="192" cy="63"/>
              </a:xfrm>
            </p:grpSpPr>
            <p:sp>
              <p:nvSpPr>
                <p:cNvPr id="31133" name="Line 79"/>
                <p:cNvSpPr>
                  <a:spLocks noChangeShapeType="1"/>
                </p:cNvSpPr>
                <p:nvPr/>
              </p:nvSpPr>
              <p:spPr bwMode="auto">
                <a:xfrm>
                  <a:off x="4320" y="3606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34" name="Freeform 80"/>
                <p:cNvSpPr>
                  <a:spLocks/>
                </p:cNvSpPr>
                <p:nvPr/>
              </p:nvSpPr>
              <p:spPr bwMode="auto">
                <a:xfrm>
                  <a:off x="4450" y="3575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780" name="Group 81"/>
            <p:cNvGrpSpPr>
              <a:grpSpLocks/>
            </p:cNvGrpSpPr>
            <p:nvPr/>
          </p:nvGrpSpPr>
          <p:grpSpPr bwMode="auto">
            <a:xfrm>
              <a:off x="4018" y="1406"/>
              <a:ext cx="112" cy="191"/>
              <a:chOff x="4018" y="1406"/>
              <a:chExt cx="112" cy="191"/>
            </a:xfrm>
          </p:grpSpPr>
          <p:sp>
            <p:nvSpPr>
              <p:cNvPr id="31123" name="Line 82"/>
              <p:cNvSpPr>
                <a:spLocks noChangeShapeType="1"/>
              </p:cNvSpPr>
              <p:nvPr/>
            </p:nvSpPr>
            <p:spPr bwMode="auto">
              <a:xfrm flipH="1">
                <a:off x="4018" y="1457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4" name="Freeform 83"/>
              <p:cNvSpPr>
                <a:spLocks/>
              </p:cNvSpPr>
              <p:nvPr/>
            </p:nvSpPr>
            <p:spPr bwMode="auto">
              <a:xfrm>
                <a:off x="4071" y="1406"/>
                <a:ext cx="59" cy="70"/>
              </a:xfrm>
              <a:custGeom>
                <a:avLst/>
                <a:gdLst>
                  <a:gd name="T0" fmla="*/ 54 w 59"/>
                  <a:gd name="T1" fmla="*/ 70 h 70"/>
                  <a:gd name="T2" fmla="*/ 59 w 59"/>
                  <a:gd name="T3" fmla="*/ 0 h 70"/>
                  <a:gd name="T4" fmla="*/ 0 w 59"/>
                  <a:gd name="T5" fmla="*/ 38 h 70"/>
                  <a:gd name="T6" fmla="*/ 54 w 59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54" y="70"/>
                    </a:moveTo>
                    <a:lnTo>
                      <a:pt x="59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1" name="Group 84"/>
            <p:cNvGrpSpPr>
              <a:grpSpLocks/>
            </p:cNvGrpSpPr>
            <p:nvPr/>
          </p:nvGrpSpPr>
          <p:grpSpPr bwMode="auto">
            <a:xfrm>
              <a:off x="3997" y="1742"/>
              <a:ext cx="111" cy="191"/>
              <a:chOff x="3997" y="1742"/>
              <a:chExt cx="111" cy="191"/>
            </a:xfrm>
          </p:grpSpPr>
          <p:sp>
            <p:nvSpPr>
              <p:cNvPr id="31121" name="Line 85"/>
              <p:cNvSpPr>
                <a:spLocks noChangeShapeType="1"/>
              </p:cNvSpPr>
              <p:nvPr/>
            </p:nvSpPr>
            <p:spPr bwMode="auto">
              <a:xfrm flipH="1">
                <a:off x="3997" y="1793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2" name="Freeform 86"/>
              <p:cNvSpPr>
                <a:spLocks/>
              </p:cNvSpPr>
              <p:nvPr/>
            </p:nvSpPr>
            <p:spPr bwMode="auto">
              <a:xfrm>
                <a:off x="4050" y="1742"/>
                <a:ext cx="58" cy="70"/>
              </a:xfrm>
              <a:custGeom>
                <a:avLst/>
                <a:gdLst>
                  <a:gd name="T0" fmla="*/ 54 w 58"/>
                  <a:gd name="T1" fmla="*/ 70 h 70"/>
                  <a:gd name="T2" fmla="*/ 58 w 58"/>
                  <a:gd name="T3" fmla="*/ 0 h 70"/>
                  <a:gd name="T4" fmla="*/ 0 w 58"/>
                  <a:gd name="T5" fmla="*/ 38 h 70"/>
                  <a:gd name="T6" fmla="*/ 54 w 58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70">
                    <a:moveTo>
                      <a:pt x="54" y="70"/>
                    </a:moveTo>
                    <a:lnTo>
                      <a:pt x="58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2" name="Group 87"/>
            <p:cNvGrpSpPr>
              <a:grpSpLocks/>
            </p:cNvGrpSpPr>
            <p:nvPr/>
          </p:nvGrpSpPr>
          <p:grpSpPr bwMode="auto">
            <a:xfrm>
              <a:off x="3990" y="2098"/>
              <a:ext cx="112" cy="191"/>
              <a:chOff x="3990" y="2098"/>
              <a:chExt cx="112" cy="191"/>
            </a:xfrm>
          </p:grpSpPr>
          <p:sp>
            <p:nvSpPr>
              <p:cNvPr id="31119" name="Line 88"/>
              <p:cNvSpPr>
                <a:spLocks noChangeShapeType="1"/>
              </p:cNvSpPr>
              <p:nvPr/>
            </p:nvSpPr>
            <p:spPr bwMode="auto">
              <a:xfrm flipH="1">
                <a:off x="3990" y="2149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0" name="Freeform 89"/>
              <p:cNvSpPr>
                <a:spLocks/>
              </p:cNvSpPr>
              <p:nvPr/>
            </p:nvSpPr>
            <p:spPr bwMode="auto">
              <a:xfrm>
                <a:off x="4043" y="2098"/>
                <a:ext cx="59" cy="70"/>
              </a:xfrm>
              <a:custGeom>
                <a:avLst/>
                <a:gdLst>
                  <a:gd name="T0" fmla="*/ 54 w 59"/>
                  <a:gd name="T1" fmla="*/ 70 h 70"/>
                  <a:gd name="T2" fmla="*/ 59 w 59"/>
                  <a:gd name="T3" fmla="*/ 0 h 70"/>
                  <a:gd name="T4" fmla="*/ 0 w 59"/>
                  <a:gd name="T5" fmla="*/ 38 h 70"/>
                  <a:gd name="T6" fmla="*/ 54 w 59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54" y="70"/>
                    </a:moveTo>
                    <a:lnTo>
                      <a:pt x="59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3" name="Group 90"/>
            <p:cNvGrpSpPr>
              <a:grpSpLocks/>
            </p:cNvGrpSpPr>
            <p:nvPr/>
          </p:nvGrpSpPr>
          <p:grpSpPr bwMode="auto">
            <a:xfrm>
              <a:off x="4019" y="2366"/>
              <a:ext cx="111" cy="191"/>
              <a:chOff x="4019" y="2366"/>
              <a:chExt cx="111" cy="191"/>
            </a:xfrm>
          </p:grpSpPr>
          <p:sp>
            <p:nvSpPr>
              <p:cNvPr id="31117" name="Line 91"/>
              <p:cNvSpPr>
                <a:spLocks noChangeShapeType="1"/>
              </p:cNvSpPr>
              <p:nvPr/>
            </p:nvSpPr>
            <p:spPr bwMode="auto">
              <a:xfrm flipH="1">
                <a:off x="4019" y="2417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8" name="Freeform 92"/>
              <p:cNvSpPr>
                <a:spLocks/>
              </p:cNvSpPr>
              <p:nvPr/>
            </p:nvSpPr>
            <p:spPr bwMode="auto">
              <a:xfrm>
                <a:off x="4072" y="2366"/>
                <a:ext cx="58" cy="70"/>
              </a:xfrm>
              <a:custGeom>
                <a:avLst/>
                <a:gdLst>
                  <a:gd name="T0" fmla="*/ 54 w 58"/>
                  <a:gd name="T1" fmla="*/ 70 h 70"/>
                  <a:gd name="T2" fmla="*/ 58 w 58"/>
                  <a:gd name="T3" fmla="*/ 0 h 70"/>
                  <a:gd name="T4" fmla="*/ 0 w 58"/>
                  <a:gd name="T5" fmla="*/ 38 h 70"/>
                  <a:gd name="T6" fmla="*/ 54 w 58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70">
                    <a:moveTo>
                      <a:pt x="54" y="70"/>
                    </a:moveTo>
                    <a:lnTo>
                      <a:pt x="58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4" name="Group 93"/>
            <p:cNvGrpSpPr>
              <a:grpSpLocks/>
            </p:cNvGrpSpPr>
            <p:nvPr/>
          </p:nvGrpSpPr>
          <p:grpSpPr bwMode="auto">
            <a:xfrm>
              <a:off x="4066" y="2426"/>
              <a:ext cx="84" cy="144"/>
              <a:chOff x="4066" y="2426"/>
              <a:chExt cx="84" cy="144"/>
            </a:xfrm>
          </p:grpSpPr>
          <p:sp>
            <p:nvSpPr>
              <p:cNvPr id="31115" name="Line 94"/>
              <p:cNvSpPr>
                <a:spLocks noChangeShapeType="1"/>
              </p:cNvSpPr>
              <p:nvPr/>
            </p:nvSpPr>
            <p:spPr bwMode="auto">
              <a:xfrm>
                <a:off x="4066" y="2426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6" name="Freeform 95"/>
              <p:cNvSpPr>
                <a:spLocks/>
              </p:cNvSpPr>
              <p:nvPr/>
            </p:nvSpPr>
            <p:spPr bwMode="auto">
              <a:xfrm>
                <a:off x="4091" y="2500"/>
                <a:ext cx="59" cy="70"/>
              </a:xfrm>
              <a:custGeom>
                <a:avLst/>
                <a:gdLst>
                  <a:gd name="T0" fmla="*/ 0 w 59"/>
                  <a:gd name="T1" fmla="*/ 32 h 70"/>
                  <a:gd name="T2" fmla="*/ 59 w 59"/>
                  <a:gd name="T3" fmla="*/ 70 h 70"/>
                  <a:gd name="T4" fmla="*/ 54 w 59"/>
                  <a:gd name="T5" fmla="*/ 0 h 70"/>
                  <a:gd name="T6" fmla="*/ 0 w 59"/>
                  <a:gd name="T7" fmla="*/ 32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0" y="32"/>
                    </a:moveTo>
                    <a:lnTo>
                      <a:pt x="59" y="70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5" name="Group 96"/>
            <p:cNvGrpSpPr>
              <a:grpSpLocks/>
            </p:cNvGrpSpPr>
            <p:nvPr/>
          </p:nvGrpSpPr>
          <p:grpSpPr bwMode="auto">
            <a:xfrm>
              <a:off x="4025" y="2687"/>
              <a:ext cx="83" cy="145"/>
              <a:chOff x="4025" y="2687"/>
              <a:chExt cx="83" cy="145"/>
            </a:xfrm>
          </p:grpSpPr>
          <p:sp>
            <p:nvSpPr>
              <p:cNvPr id="31113" name="Line 97"/>
              <p:cNvSpPr>
                <a:spLocks noChangeShapeType="1"/>
              </p:cNvSpPr>
              <p:nvPr/>
            </p:nvSpPr>
            <p:spPr bwMode="auto">
              <a:xfrm>
                <a:off x="4025" y="2687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4" name="Freeform 98"/>
              <p:cNvSpPr>
                <a:spLocks/>
              </p:cNvSpPr>
              <p:nvPr/>
            </p:nvSpPr>
            <p:spPr bwMode="auto">
              <a:xfrm>
                <a:off x="4050" y="2761"/>
                <a:ext cx="58" cy="71"/>
              </a:xfrm>
              <a:custGeom>
                <a:avLst/>
                <a:gdLst>
                  <a:gd name="T0" fmla="*/ 0 w 58"/>
                  <a:gd name="T1" fmla="*/ 32 h 71"/>
                  <a:gd name="T2" fmla="*/ 58 w 58"/>
                  <a:gd name="T3" fmla="*/ 71 h 71"/>
                  <a:gd name="T4" fmla="*/ 54 w 58"/>
                  <a:gd name="T5" fmla="*/ 0 h 71"/>
                  <a:gd name="T6" fmla="*/ 0 w 58"/>
                  <a:gd name="T7" fmla="*/ 32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71">
                    <a:moveTo>
                      <a:pt x="0" y="32"/>
                    </a:moveTo>
                    <a:lnTo>
                      <a:pt x="58" y="71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6" name="Group 99"/>
            <p:cNvGrpSpPr>
              <a:grpSpLocks/>
            </p:cNvGrpSpPr>
            <p:nvPr/>
          </p:nvGrpSpPr>
          <p:grpSpPr bwMode="auto">
            <a:xfrm>
              <a:off x="4038" y="3016"/>
              <a:ext cx="84" cy="144"/>
              <a:chOff x="4038" y="3016"/>
              <a:chExt cx="84" cy="144"/>
            </a:xfrm>
          </p:grpSpPr>
          <p:sp>
            <p:nvSpPr>
              <p:cNvPr id="31111" name="Line 100"/>
              <p:cNvSpPr>
                <a:spLocks noChangeShapeType="1"/>
              </p:cNvSpPr>
              <p:nvPr/>
            </p:nvSpPr>
            <p:spPr bwMode="auto">
              <a:xfrm>
                <a:off x="4038" y="3016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2" name="Freeform 101"/>
              <p:cNvSpPr>
                <a:spLocks/>
              </p:cNvSpPr>
              <p:nvPr/>
            </p:nvSpPr>
            <p:spPr bwMode="auto">
              <a:xfrm>
                <a:off x="4063" y="3090"/>
                <a:ext cx="59" cy="70"/>
              </a:xfrm>
              <a:custGeom>
                <a:avLst/>
                <a:gdLst>
                  <a:gd name="T0" fmla="*/ 0 w 59"/>
                  <a:gd name="T1" fmla="*/ 32 h 70"/>
                  <a:gd name="T2" fmla="*/ 59 w 59"/>
                  <a:gd name="T3" fmla="*/ 70 h 70"/>
                  <a:gd name="T4" fmla="*/ 54 w 59"/>
                  <a:gd name="T5" fmla="*/ 0 h 70"/>
                  <a:gd name="T6" fmla="*/ 0 w 59"/>
                  <a:gd name="T7" fmla="*/ 32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0" y="32"/>
                    </a:moveTo>
                    <a:lnTo>
                      <a:pt x="59" y="70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7" name="Group 102"/>
            <p:cNvGrpSpPr>
              <a:grpSpLocks/>
            </p:cNvGrpSpPr>
            <p:nvPr/>
          </p:nvGrpSpPr>
          <p:grpSpPr bwMode="auto">
            <a:xfrm>
              <a:off x="4046" y="3373"/>
              <a:ext cx="84" cy="145"/>
              <a:chOff x="4046" y="3373"/>
              <a:chExt cx="84" cy="145"/>
            </a:xfrm>
          </p:grpSpPr>
          <p:sp>
            <p:nvSpPr>
              <p:cNvPr id="31109" name="Line 103"/>
              <p:cNvSpPr>
                <a:spLocks noChangeShapeType="1"/>
              </p:cNvSpPr>
              <p:nvPr/>
            </p:nvSpPr>
            <p:spPr bwMode="auto">
              <a:xfrm>
                <a:off x="4046" y="3373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0" name="Freeform 104"/>
              <p:cNvSpPr>
                <a:spLocks/>
              </p:cNvSpPr>
              <p:nvPr/>
            </p:nvSpPr>
            <p:spPr bwMode="auto">
              <a:xfrm>
                <a:off x="4071" y="3447"/>
                <a:ext cx="59" cy="71"/>
              </a:xfrm>
              <a:custGeom>
                <a:avLst/>
                <a:gdLst>
                  <a:gd name="T0" fmla="*/ 0 w 59"/>
                  <a:gd name="T1" fmla="*/ 32 h 71"/>
                  <a:gd name="T2" fmla="*/ 59 w 59"/>
                  <a:gd name="T3" fmla="*/ 71 h 71"/>
                  <a:gd name="T4" fmla="*/ 54 w 59"/>
                  <a:gd name="T5" fmla="*/ 0 h 71"/>
                  <a:gd name="T6" fmla="*/ 0 w 59"/>
                  <a:gd name="T7" fmla="*/ 32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1">
                    <a:moveTo>
                      <a:pt x="0" y="32"/>
                    </a:moveTo>
                    <a:lnTo>
                      <a:pt x="59" y="71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788" name="Group 105"/>
            <p:cNvGrpSpPr>
              <a:grpSpLocks/>
            </p:cNvGrpSpPr>
            <p:nvPr/>
          </p:nvGrpSpPr>
          <p:grpSpPr bwMode="auto">
            <a:xfrm>
              <a:off x="3744" y="1285"/>
              <a:ext cx="192" cy="2353"/>
              <a:chOff x="3744" y="1285"/>
              <a:chExt cx="192" cy="2353"/>
            </a:xfrm>
          </p:grpSpPr>
          <p:grpSp>
            <p:nvGrpSpPr>
              <p:cNvPr id="31085" name="Group 106"/>
              <p:cNvGrpSpPr>
                <a:grpSpLocks/>
              </p:cNvGrpSpPr>
              <p:nvPr/>
            </p:nvGrpSpPr>
            <p:grpSpPr bwMode="auto">
              <a:xfrm>
                <a:off x="3744" y="1285"/>
                <a:ext cx="192" cy="63"/>
                <a:chOff x="3744" y="1285"/>
                <a:chExt cx="192" cy="63"/>
              </a:xfrm>
            </p:grpSpPr>
            <p:sp>
              <p:nvSpPr>
                <p:cNvPr id="31107" name="Line 107"/>
                <p:cNvSpPr>
                  <a:spLocks noChangeShapeType="1"/>
                </p:cNvSpPr>
                <p:nvPr/>
              </p:nvSpPr>
              <p:spPr bwMode="auto">
                <a:xfrm>
                  <a:off x="3744" y="1316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08" name="Freeform 108"/>
                <p:cNvSpPr>
                  <a:spLocks/>
                </p:cNvSpPr>
                <p:nvPr/>
              </p:nvSpPr>
              <p:spPr bwMode="auto">
                <a:xfrm>
                  <a:off x="3874" y="1285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86" name="Group 109"/>
              <p:cNvGrpSpPr>
                <a:grpSpLocks/>
              </p:cNvGrpSpPr>
              <p:nvPr/>
            </p:nvGrpSpPr>
            <p:grpSpPr bwMode="auto">
              <a:xfrm>
                <a:off x="3744" y="1614"/>
                <a:ext cx="192" cy="63"/>
                <a:chOff x="3744" y="1614"/>
                <a:chExt cx="192" cy="63"/>
              </a:xfrm>
            </p:grpSpPr>
            <p:sp>
              <p:nvSpPr>
                <p:cNvPr id="31105" name="Line 110"/>
                <p:cNvSpPr>
                  <a:spLocks noChangeShapeType="1"/>
                </p:cNvSpPr>
                <p:nvPr/>
              </p:nvSpPr>
              <p:spPr bwMode="auto">
                <a:xfrm>
                  <a:off x="3744" y="1645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06" name="Freeform 111"/>
                <p:cNvSpPr>
                  <a:spLocks/>
                </p:cNvSpPr>
                <p:nvPr/>
              </p:nvSpPr>
              <p:spPr bwMode="auto">
                <a:xfrm>
                  <a:off x="3874" y="1614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87" name="Group 112"/>
              <p:cNvGrpSpPr>
                <a:grpSpLocks/>
              </p:cNvGrpSpPr>
              <p:nvPr/>
            </p:nvGrpSpPr>
            <p:grpSpPr bwMode="auto">
              <a:xfrm>
                <a:off x="3744" y="1950"/>
                <a:ext cx="192" cy="63"/>
                <a:chOff x="3744" y="1950"/>
                <a:chExt cx="192" cy="63"/>
              </a:xfrm>
            </p:grpSpPr>
            <p:sp>
              <p:nvSpPr>
                <p:cNvPr id="31103" name="Line 113"/>
                <p:cNvSpPr>
                  <a:spLocks noChangeShapeType="1"/>
                </p:cNvSpPr>
                <p:nvPr/>
              </p:nvSpPr>
              <p:spPr bwMode="auto">
                <a:xfrm>
                  <a:off x="3744" y="1981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04" name="Freeform 114"/>
                <p:cNvSpPr>
                  <a:spLocks/>
                </p:cNvSpPr>
                <p:nvPr/>
              </p:nvSpPr>
              <p:spPr bwMode="auto">
                <a:xfrm>
                  <a:off x="3874" y="1950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88" name="Group 115"/>
              <p:cNvGrpSpPr>
                <a:grpSpLocks/>
              </p:cNvGrpSpPr>
              <p:nvPr/>
            </p:nvGrpSpPr>
            <p:grpSpPr bwMode="auto">
              <a:xfrm>
                <a:off x="3744" y="2273"/>
                <a:ext cx="192" cy="63"/>
                <a:chOff x="3744" y="2273"/>
                <a:chExt cx="192" cy="63"/>
              </a:xfrm>
            </p:grpSpPr>
            <p:sp>
              <p:nvSpPr>
                <p:cNvPr id="31101" name="Line 116"/>
                <p:cNvSpPr>
                  <a:spLocks noChangeShapeType="1"/>
                </p:cNvSpPr>
                <p:nvPr/>
              </p:nvSpPr>
              <p:spPr bwMode="auto">
                <a:xfrm>
                  <a:off x="3744" y="2304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02" name="Freeform 117"/>
                <p:cNvSpPr>
                  <a:spLocks/>
                </p:cNvSpPr>
                <p:nvPr/>
              </p:nvSpPr>
              <p:spPr bwMode="auto">
                <a:xfrm>
                  <a:off x="3874" y="2273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89" name="Group 118"/>
              <p:cNvGrpSpPr>
                <a:grpSpLocks/>
              </p:cNvGrpSpPr>
              <p:nvPr/>
            </p:nvGrpSpPr>
            <p:grpSpPr bwMode="auto">
              <a:xfrm>
                <a:off x="3744" y="2587"/>
                <a:ext cx="192" cy="63"/>
                <a:chOff x="3744" y="2587"/>
                <a:chExt cx="192" cy="63"/>
              </a:xfrm>
            </p:grpSpPr>
            <p:sp>
              <p:nvSpPr>
                <p:cNvPr id="31099" name="Line 119"/>
                <p:cNvSpPr>
                  <a:spLocks noChangeShapeType="1"/>
                </p:cNvSpPr>
                <p:nvPr/>
              </p:nvSpPr>
              <p:spPr bwMode="auto">
                <a:xfrm>
                  <a:off x="3744" y="2618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00" name="Freeform 120"/>
                <p:cNvSpPr>
                  <a:spLocks/>
                </p:cNvSpPr>
                <p:nvPr/>
              </p:nvSpPr>
              <p:spPr bwMode="auto">
                <a:xfrm>
                  <a:off x="3874" y="2587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90" name="Group 121"/>
              <p:cNvGrpSpPr>
                <a:grpSpLocks/>
              </p:cNvGrpSpPr>
              <p:nvPr/>
            </p:nvGrpSpPr>
            <p:grpSpPr bwMode="auto">
              <a:xfrm>
                <a:off x="3744" y="2910"/>
                <a:ext cx="192" cy="63"/>
                <a:chOff x="3744" y="2910"/>
                <a:chExt cx="192" cy="63"/>
              </a:xfrm>
            </p:grpSpPr>
            <p:sp>
              <p:nvSpPr>
                <p:cNvPr id="31097" name="Line 122"/>
                <p:cNvSpPr>
                  <a:spLocks noChangeShapeType="1"/>
                </p:cNvSpPr>
                <p:nvPr/>
              </p:nvSpPr>
              <p:spPr bwMode="auto">
                <a:xfrm>
                  <a:off x="3744" y="2941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98" name="Freeform 123"/>
                <p:cNvSpPr>
                  <a:spLocks/>
                </p:cNvSpPr>
                <p:nvPr/>
              </p:nvSpPr>
              <p:spPr bwMode="auto">
                <a:xfrm>
                  <a:off x="3874" y="2910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91" name="Group 124"/>
              <p:cNvGrpSpPr>
                <a:grpSpLocks/>
              </p:cNvGrpSpPr>
              <p:nvPr/>
            </p:nvGrpSpPr>
            <p:grpSpPr bwMode="auto">
              <a:xfrm>
                <a:off x="3744" y="3246"/>
                <a:ext cx="192" cy="63"/>
                <a:chOff x="3744" y="3246"/>
                <a:chExt cx="192" cy="63"/>
              </a:xfrm>
            </p:grpSpPr>
            <p:sp>
              <p:nvSpPr>
                <p:cNvPr id="31095" name="Line 125"/>
                <p:cNvSpPr>
                  <a:spLocks noChangeShapeType="1"/>
                </p:cNvSpPr>
                <p:nvPr/>
              </p:nvSpPr>
              <p:spPr bwMode="auto">
                <a:xfrm>
                  <a:off x="3744" y="3277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96" name="Freeform 126"/>
                <p:cNvSpPr>
                  <a:spLocks/>
                </p:cNvSpPr>
                <p:nvPr/>
              </p:nvSpPr>
              <p:spPr bwMode="auto">
                <a:xfrm>
                  <a:off x="3874" y="3246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2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2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1092" name="Group 127"/>
              <p:cNvGrpSpPr>
                <a:grpSpLocks/>
              </p:cNvGrpSpPr>
              <p:nvPr/>
            </p:nvGrpSpPr>
            <p:grpSpPr bwMode="auto">
              <a:xfrm>
                <a:off x="3744" y="3575"/>
                <a:ext cx="192" cy="63"/>
                <a:chOff x="3744" y="3575"/>
                <a:chExt cx="192" cy="63"/>
              </a:xfrm>
            </p:grpSpPr>
            <p:sp>
              <p:nvSpPr>
                <p:cNvPr id="31093" name="Line 128"/>
                <p:cNvSpPr>
                  <a:spLocks noChangeShapeType="1"/>
                </p:cNvSpPr>
                <p:nvPr/>
              </p:nvSpPr>
              <p:spPr bwMode="auto">
                <a:xfrm>
                  <a:off x="3744" y="3606"/>
                  <a:ext cx="132" cy="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94" name="Freeform 129"/>
                <p:cNvSpPr>
                  <a:spLocks/>
                </p:cNvSpPr>
                <p:nvPr/>
              </p:nvSpPr>
              <p:spPr bwMode="auto">
                <a:xfrm>
                  <a:off x="3874" y="3575"/>
                  <a:ext cx="62" cy="63"/>
                </a:xfrm>
                <a:custGeom>
                  <a:avLst/>
                  <a:gdLst>
                    <a:gd name="T0" fmla="*/ 0 w 62"/>
                    <a:gd name="T1" fmla="*/ 63 h 63"/>
                    <a:gd name="T2" fmla="*/ 62 w 62"/>
                    <a:gd name="T3" fmla="*/ 31 h 63"/>
                    <a:gd name="T4" fmla="*/ 0 w 62"/>
                    <a:gd name="T5" fmla="*/ 0 h 63"/>
                    <a:gd name="T6" fmla="*/ 0 w 62"/>
                    <a:gd name="T7" fmla="*/ 63 h 63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" h="63">
                      <a:moveTo>
                        <a:pt x="0" y="63"/>
                      </a:moveTo>
                      <a:lnTo>
                        <a:pt x="62" y="31"/>
                      </a:lnTo>
                      <a:lnTo>
                        <a:pt x="0" y="0"/>
                      </a:ln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789" name="Group 130"/>
            <p:cNvGrpSpPr>
              <a:grpSpLocks/>
            </p:cNvGrpSpPr>
            <p:nvPr/>
          </p:nvGrpSpPr>
          <p:grpSpPr bwMode="auto">
            <a:xfrm>
              <a:off x="3125" y="2664"/>
              <a:ext cx="124" cy="134"/>
              <a:chOff x="3125" y="2664"/>
              <a:chExt cx="124" cy="134"/>
            </a:xfrm>
          </p:grpSpPr>
          <p:sp>
            <p:nvSpPr>
              <p:cNvPr id="31082" name="Rectangle 131"/>
              <p:cNvSpPr>
                <a:spLocks noChangeArrowheads="1"/>
              </p:cNvSpPr>
              <p:nvPr/>
            </p:nvSpPr>
            <p:spPr bwMode="auto">
              <a:xfrm>
                <a:off x="3221" y="2664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0</a:t>
                </a:r>
                <a:endParaRPr lang="en-US"/>
              </a:p>
            </p:txBody>
          </p:sp>
          <p:sp>
            <p:nvSpPr>
              <p:cNvPr id="31083" name="Rectangle 132"/>
              <p:cNvSpPr>
                <a:spLocks noChangeArrowheads="1"/>
              </p:cNvSpPr>
              <p:nvPr/>
            </p:nvSpPr>
            <p:spPr bwMode="auto">
              <a:xfrm>
                <a:off x="3200" y="2731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8</a:t>
                </a:r>
                <a:endParaRPr lang="en-US"/>
              </a:p>
            </p:txBody>
          </p:sp>
          <p:sp>
            <p:nvSpPr>
              <p:cNvPr id="31084" name="Rectangle 133"/>
              <p:cNvSpPr>
                <a:spLocks noChangeArrowheads="1"/>
              </p:cNvSpPr>
              <p:nvPr/>
            </p:nvSpPr>
            <p:spPr bwMode="auto">
              <a:xfrm>
                <a:off x="3125" y="2671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grpSp>
          <p:nvGrpSpPr>
            <p:cNvPr id="30790" name="Group 134"/>
            <p:cNvGrpSpPr>
              <a:grpSpLocks/>
            </p:cNvGrpSpPr>
            <p:nvPr/>
          </p:nvGrpSpPr>
          <p:grpSpPr bwMode="auto">
            <a:xfrm>
              <a:off x="3129" y="2992"/>
              <a:ext cx="120" cy="134"/>
              <a:chOff x="3129" y="2992"/>
              <a:chExt cx="120" cy="134"/>
            </a:xfrm>
          </p:grpSpPr>
          <p:sp>
            <p:nvSpPr>
              <p:cNvPr id="31079" name="Rectangle 135"/>
              <p:cNvSpPr>
                <a:spLocks noChangeArrowheads="1"/>
              </p:cNvSpPr>
              <p:nvPr/>
            </p:nvSpPr>
            <p:spPr bwMode="auto">
              <a:xfrm>
                <a:off x="3221" y="2992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31080" name="Rectangle 136"/>
              <p:cNvSpPr>
                <a:spLocks noChangeArrowheads="1"/>
              </p:cNvSpPr>
              <p:nvPr/>
            </p:nvSpPr>
            <p:spPr bwMode="auto">
              <a:xfrm>
                <a:off x="3204" y="3059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8</a:t>
                </a:r>
                <a:endParaRPr lang="en-US"/>
              </a:p>
            </p:txBody>
          </p:sp>
          <p:sp>
            <p:nvSpPr>
              <p:cNvPr id="31081" name="Rectangle 137"/>
              <p:cNvSpPr>
                <a:spLocks noChangeArrowheads="1"/>
              </p:cNvSpPr>
              <p:nvPr/>
            </p:nvSpPr>
            <p:spPr bwMode="auto">
              <a:xfrm>
                <a:off x="3129" y="2999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grpSp>
          <p:nvGrpSpPr>
            <p:cNvPr id="30791" name="Group 138"/>
            <p:cNvGrpSpPr>
              <a:grpSpLocks/>
            </p:cNvGrpSpPr>
            <p:nvPr/>
          </p:nvGrpSpPr>
          <p:grpSpPr bwMode="auto">
            <a:xfrm>
              <a:off x="3125" y="3328"/>
              <a:ext cx="125" cy="134"/>
              <a:chOff x="3125" y="3328"/>
              <a:chExt cx="125" cy="134"/>
            </a:xfrm>
          </p:grpSpPr>
          <p:sp>
            <p:nvSpPr>
              <p:cNvPr id="31076" name="Rectangle 139"/>
              <p:cNvSpPr>
                <a:spLocks noChangeArrowheads="1"/>
              </p:cNvSpPr>
              <p:nvPr/>
            </p:nvSpPr>
            <p:spPr bwMode="auto">
              <a:xfrm>
                <a:off x="3222" y="3328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31077" name="Rectangle 140"/>
              <p:cNvSpPr>
                <a:spLocks noChangeArrowheads="1"/>
              </p:cNvSpPr>
              <p:nvPr/>
            </p:nvSpPr>
            <p:spPr bwMode="auto">
              <a:xfrm>
                <a:off x="3200" y="3395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8</a:t>
                </a:r>
                <a:endParaRPr lang="en-US"/>
              </a:p>
            </p:txBody>
          </p:sp>
          <p:sp>
            <p:nvSpPr>
              <p:cNvPr id="31078" name="Rectangle 141"/>
              <p:cNvSpPr>
                <a:spLocks noChangeArrowheads="1"/>
              </p:cNvSpPr>
              <p:nvPr/>
            </p:nvSpPr>
            <p:spPr bwMode="auto">
              <a:xfrm>
                <a:off x="3125" y="3335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grpSp>
          <p:nvGrpSpPr>
            <p:cNvPr id="30792" name="Group 142"/>
            <p:cNvGrpSpPr>
              <a:grpSpLocks/>
            </p:cNvGrpSpPr>
            <p:nvPr/>
          </p:nvGrpSpPr>
          <p:grpSpPr bwMode="auto">
            <a:xfrm>
              <a:off x="3125" y="3699"/>
              <a:ext cx="124" cy="134"/>
              <a:chOff x="3125" y="3699"/>
              <a:chExt cx="124" cy="134"/>
            </a:xfrm>
          </p:grpSpPr>
          <p:sp>
            <p:nvSpPr>
              <p:cNvPr id="31073" name="Rectangle 143"/>
              <p:cNvSpPr>
                <a:spLocks noChangeArrowheads="1"/>
              </p:cNvSpPr>
              <p:nvPr/>
            </p:nvSpPr>
            <p:spPr bwMode="auto">
              <a:xfrm>
                <a:off x="3221" y="3699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31074" name="Rectangle 144"/>
              <p:cNvSpPr>
                <a:spLocks noChangeArrowheads="1"/>
              </p:cNvSpPr>
              <p:nvPr/>
            </p:nvSpPr>
            <p:spPr bwMode="auto">
              <a:xfrm>
                <a:off x="3200" y="3766"/>
                <a:ext cx="28" cy="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700">
                    <a:solidFill>
                      <a:srgbClr val="000000"/>
                    </a:solidFill>
                  </a:rPr>
                  <a:t>8</a:t>
                </a:r>
                <a:endParaRPr lang="en-US"/>
              </a:p>
            </p:txBody>
          </p:sp>
          <p:sp>
            <p:nvSpPr>
              <p:cNvPr id="31075" name="Rectangle 145"/>
              <p:cNvSpPr>
                <a:spLocks noChangeArrowheads="1"/>
              </p:cNvSpPr>
              <p:nvPr/>
            </p:nvSpPr>
            <p:spPr bwMode="auto">
              <a:xfrm>
                <a:off x="3125" y="3706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sp>
          <p:nvSpPr>
            <p:cNvPr id="30793" name="Rectangle 146"/>
            <p:cNvSpPr>
              <a:spLocks noChangeArrowheads="1"/>
            </p:cNvSpPr>
            <p:nvPr/>
          </p:nvSpPr>
          <p:spPr bwMode="auto">
            <a:xfrm>
              <a:off x="3799" y="2578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794" name="Rectangle 147"/>
            <p:cNvSpPr>
              <a:spLocks noChangeArrowheads="1"/>
            </p:cNvSpPr>
            <p:nvPr/>
          </p:nvSpPr>
          <p:spPr bwMode="auto">
            <a:xfrm>
              <a:off x="3857" y="2615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795" name="Rectangle 148"/>
            <p:cNvSpPr>
              <a:spLocks noChangeArrowheads="1"/>
            </p:cNvSpPr>
            <p:nvPr/>
          </p:nvSpPr>
          <p:spPr bwMode="auto">
            <a:xfrm>
              <a:off x="3894" y="2615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30796" name="Rectangle 149"/>
            <p:cNvSpPr>
              <a:spLocks noChangeArrowheads="1"/>
            </p:cNvSpPr>
            <p:nvPr/>
          </p:nvSpPr>
          <p:spPr bwMode="auto">
            <a:xfrm>
              <a:off x="3833" y="2920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797" name="Rectangle 150"/>
            <p:cNvSpPr>
              <a:spLocks noChangeArrowheads="1"/>
            </p:cNvSpPr>
            <p:nvPr/>
          </p:nvSpPr>
          <p:spPr bwMode="auto">
            <a:xfrm>
              <a:off x="3891" y="2957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798" name="Rectangle 151"/>
            <p:cNvSpPr>
              <a:spLocks noChangeArrowheads="1"/>
            </p:cNvSpPr>
            <p:nvPr/>
          </p:nvSpPr>
          <p:spPr bwMode="auto">
            <a:xfrm>
              <a:off x="3928" y="2957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30799" name="Rectangle 152"/>
            <p:cNvSpPr>
              <a:spLocks noChangeArrowheads="1"/>
            </p:cNvSpPr>
            <p:nvPr/>
          </p:nvSpPr>
          <p:spPr bwMode="auto">
            <a:xfrm>
              <a:off x="3785" y="3263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800" name="Rectangle 153"/>
            <p:cNvSpPr>
              <a:spLocks noChangeArrowheads="1"/>
            </p:cNvSpPr>
            <p:nvPr/>
          </p:nvSpPr>
          <p:spPr bwMode="auto">
            <a:xfrm>
              <a:off x="3843" y="3300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801" name="Rectangle 154"/>
            <p:cNvSpPr>
              <a:spLocks noChangeArrowheads="1"/>
            </p:cNvSpPr>
            <p:nvPr/>
          </p:nvSpPr>
          <p:spPr bwMode="auto">
            <a:xfrm>
              <a:off x="3880" y="3300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30802" name="Rectangle 155"/>
            <p:cNvSpPr>
              <a:spLocks noChangeArrowheads="1"/>
            </p:cNvSpPr>
            <p:nvPr/>
          </p:nvSpPr>
          <p:spPr bwMode="auto">
            <a:xfrm>
              <a:off x="3792" y="3586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803" name="Rectangle 156"/>
            <p:cNvSpPr>
              <a:spLocks noChangeArrowheads="1"/>
            </p:cNvSpPr>
            <p:nvPr/>
          </p:nvSpPr>
          <p:spPr bwMode="auto">
            <a:xfrm>
              <a:off x="3850" y="3623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804" name="Rectangle 157"/>
            <p:cNvSpPr>
              <a:spLocks noChangeArrowheads="1"/>
            </p:cNvSpPr>
            <p:nvPr/>
          </p:nvSpPr>
          <p:spPr bwMode="auto">
            <a:xfrm>
              <a:off x="3887" y="3623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grpSp>
          <p:nvGrpSpPr>
            <p:cNvPr id="30805" name="Group 158"/>
            <p:cNvGrpSpPr>
              <a:grpSpLocks/>
            </p:cNvGrpSpPr>
            <p:nvPr/>
          </p:nvGrpSpPr>
          <p:grpSpPr bwMode="auto">
            <a:xfrm>
              <a:off x="4793" y="1263"/>
              <a:ext cx="183" cy="115"/>
              <a:chOff x="4793" y="1263"/>
              <a:chExt cx="183" cy="115"/>
            </a:xfrm>
          </p:grpSpPr>
          <p:sp>
            <p:nvSpPr>
              <p:cNvPr id="31069" name="Rectangle 159"/>
              <p:cNvSpPr>
                <a:spLocks noChangeArrowheads="1"/>
              </p:cNvSpPr>
              <p:nvPr/>
            </p:nvSpPr>
            <p:spPr bwMode="auto">
              <a:xfrm>
                <a:off x="4944" y="1263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70" name="Rectangle 160"/>
              <p:cNvSpPr>
                <a:spLocks noChangeArrowheads="1"/>
              </p:cNvSpPr>
              <p:nvPr/>
            </p:nvSpPr>
            <p:spPr bwMode="auto">
              <a:xfrm>
                <a:off x="4896" y="1263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0</a:t>
                </a:r>
                <a:endParaRPr lang="en-US"/>
              </a:p>
            </p:txBody>
          </p:sp>
          <p:sp>
            <p:nvSpPr>
              <p:cNvPr id="31071" name="Rectangle 161"/>
              <p:cNvSpPr>
                <a:spLocks noChangeArrowheads="1"/>
              </p:cNvSpPr>
              <p:nvPr/>
            </p:nvSpPr>
            <p:spPr bwMode="auto">
              <a:xfrm>
                <a:off x="4862" y="1263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72" name="Rectangle 162"/>
              <p:cNvSpPr>
                <a:spLocks noChangeArrowheads="1"/>
              </p:cNvSpPr>
              <p:nvPr/>
            </p:nvSpPr>
            <p:spPr bwMode="auto">
              <a:xfrm>
                <a:off x="4793" y="1263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06" name="Group 163"/>
            <p:cNvGrpSpPr>
              <a:grpSpLocks/>
            </p:cNvGrpSpPr>
            <p:nvPr/>
          </p:nvGrpSpPr>
          <p:grpSpPr bwMode="auto">
            <a:xfrm>
              <a:off x="4793" y="1580"/>
              <a:ext cx="170" cy="115"/>
              <a:chOff x="4793" y="1580"/>
              <a:chExt cx="170" cy="115"/>
            </a:xfrm>
          </p:grpSpPr>
          <p:sp>
            <p:nvSpPr>
              <p:cNvPr id="31065" name="Rectangle 164"/>
              <p:cNvSpPr>
                <a:spLocks noChangeArrowheads="1"/>
              </p:cNvSpPr>
              <p:nvPr/>
            </p:nvSpPr>
            <p:spPr bwMode="auto">
              <a:xfrm>
                <a:off x="4931" y="1580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66" name="Rectangle 165"/>
              <p:cNvSpPr>
                <a:spLocks noChangeArrowheads="1"/>
              </p:cNvSpPr>
              <p:nvPr/>
            </p:nvSpPr>
            <p:spPr bwMode="auto">
              <a:xfrm>
                <a:off x="4889" y="1580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31067" name="Rectangle 166"/>
              <p:cNvSpPr>
                <a:spLocks noChangeArrowheads="1"/>
              </p:cNvSpPr>
              <p:nvPr/>
            </p:nvSpPr>
            <p:spPr bwMode="auto">
              <a:xfrm>
                <a:off x="4862" y="1580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68" name="Rectangle 167"/>
              <p:cNvSpPr>
                <a:spLocks noChangeArrowheads="1"/>
              </p:cNvSpPr>
              <p:nvPr/>
            </p:nvSpPr>
            <p:spPr bwMode="auto">
              <a:xfrm>
                <a:off x="4793" y="1580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07" name="Group 168"/>
            <p:cNvGrpSpPr>
              <a:grpSpLocks/>
            </p:cNvGrpSpPr>
            <p:nvPr/>
          </p:nvGrpSpPr>
          <p:grpSpPr bwMode="auto">
            <a:xfrm>
              <a:off x="4785" y="1948"/>
              <a:ext cx="186" cy="115"/>
              <a:chOff x="4785" y="1948"/>
              <a:chExt cx="186" cy="115"/>
            </a:xfrm>
          </p:grpSpPr>
          <p:sp>
            <p:nvSpPr>
              <p:cNvPr id="31061" name="Rectangle 169"/>
              <p:cNvSpPr>
                <a:spLocks noChangeArrowheads="1"/>
              </p:cNvSpPr>
              <p:nvPr/>
            </p:nvSpPr>
            <p:spPr bwMode="auto">
              <a:xfrm>
                <a:off x="4939" y="19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62" name="Rectangle 170"/>
              <p:cNvSpPr>
                <a:spLocks noChangeArrowheads="1"/>
              </p:cNvSpPr>
              <p:nvPr/>
            </p:nvSpPr>
            <p:spPr bwMode="auto">
              <a:xfrm>
                <a:off x="4889" y="1948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31063" name="Rectangle 171"/>
              <p:cNvSpPr>
                <a:spLocks noChangeArrowheads="1"/>
              </p:cNvSpPr>
              <p:nvPr/>
            </p:nvSpPr>
            <p:spPr bwMode="auto">
              <a:xfrm>
                <a:off x="4854" y="19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64" name="Rectangle 172"/>
              <p:cNvSpPr>
                <a:spLocks noChangeArrowheads="1"/>
              </p:cNvSpPr>
              <p:nvPr/>
            </p:nvSpPr>
            <p:spPr bwMode="auto">
              <a:xfrm>
                <a:off x="4785" y="1948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08" name="Group 173"/>
            <p:cNvGrpSpPr>
              <a:grpSpLocks/>
            </p:cNvGrpSpPr>
            <p:nvPr/>
          </p:nvGrpSpPr>
          <p:grpSpPr bwMode="auto">
            <a:xfrm>
              <a:off x="4785" y="2252"/>
              <a:ext cx="180" cy="115"/>
              <a:chOff x="4785" y="2252"/>
              <a:chExt cx="180" cy="115"/>
            </a:xfrm>
          </p:grpSpPr>
          <p:sp>
            <p:nvSpPr>
              <p:cNvPr id="31057" name="Rectangle 174"/>
              <p:cNvSpPr>
                <a:spLocks noChangeArrowheads="1"/>
              </p:cNvSpPr>
              <p:nvPr/>
            </p:nvSpPr>
            <p:spPr bwMode="auto">
              <a:xfrm>
                <a:off x="4933" y="225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58" name="Rectangle 175"/>
              <p:cNvSpPr>
                <a:spLocks noChangeArrowheads="1"/>
              </p:cNvSpPr>
              <p:nvPr/>
            </p:nvSpPr>
            <p:spPr bwMode="auto">
              <a:xfrm>
                <a:off x="4888" y="2252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31059" name="Rectangle 176"/>
              <p:cNvSpPr>
                <a:spLocks noChangeArrowheads="1"/>
              </p:cNvSpPr>
              <p:nvPr/>
            </p:nvSpPr>
            <p:spPr bwMode="auto">
              <a:xfrm>
                <a:off x="4854" y="225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60" name="Rectangle 177"/>
              <p:cNvSpPr>
                <a:spLocks noChangeArrowheads="1"/>
              </p:cNvSpPr>
              <p:nvPr/>
            </p:nvSpPr>
            <p:spPr bwMode="auto">
              <a:xfrm>
                <a:off x="4785" y="2252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09" name="Group 178"/>
            <p:cNvGrpSpPr>
              <a:grpSpLocks/>
            </p:cNvGrpSpPr>
            <p:nvPr/>
          </p:nvGrpSpPr>
          <p:grpSpPr bwMode="auto">
            <a:xfrm>
              <a:off x="4785" y="2572"/>
              <a:ext cx="186" cy="115"/>
              <a:chOff x="4785" y="2572"/>
              <a:chExt cx="186" cy="115"/>
            </a:xfrm>
          </p:grpSpPr>
          <p:sp>
            <p:nvSpPr>
              <p:cNvPr id="31053" name="Rectangle 179"/>
              <p:cNvSpPr>
                <a:spLocks noChangeArrowheads="1"/>
              </p:cNvSpPr>
              <p:nvPr/>
            </p:nvSpPr>
            <p:spPr bwMode="auto">
              <a:xfrm>
                <a:off x="4939" y="257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54" name="Rectangle 180"/>
              <p:cNvSpPr>
                <a:spLocks noChangeArrowheads="1"/>
              </p:cNvSpPr>
              <p:nvPr/>
            </p:nvSpPr>
            <p:spPr bwMode="auto">
              <a:xfrm>
                <a:off x="4889" y="2572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31055" name="Rectangle 181"/>
              <p:cNvSpPr>
                <a:spLocks noChangeArrowheads="1"/>
              </p:cNvSpPr>
              <p:nvPr/>
            </p:nvSpPr>
            <p:spPr bwMode="auto">
              <a:xfrm>
                <a:off x="4854" y="257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56" name="Rectangle 182"/>
              <p:cNvSpPr>
                <a:spLocks noChangeArrowheads="1"/>
              </p:cNvSpPr>
              <p:nvPr/>
            </p:nvSpPr>
            <p:spPr bwMode="auto">
              <a:xfrm>
                <a:off x="4785" y="2572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10" name="Group 183"/>
            <p:cNvGrpSpPr>
              <a:grpSpLocks/>
            </p:cNvGrpSpPr>
            <p:nvPr/>
          </p:nvGrpSpPr>
          <p:grpSpPr bwMode="auto">
            <a:xfrm>
              <a:off x="4785" y="2876"/>
              <a:ext cx="180" cy="115"/>
              <a:chOff x="4785" y="2876"/>
              <a:chExt cx="180" cy="115"/>
            </a:xfrm>
          </p:grpSpPr>
          <p:sp>
            <p:nvSpPr>
              <p:cNvPr id="31049" name="Rectangle 184"/>
              <p:cNvSpPr>
                <a:spLocks noChangeArrowheads="1"/>
              </p:cNvSpPr>
              <p:nvPr/>
            </p:nvSpPr>
            <p:spPr bwMode="auto">
              <a:xfrm>
                <a:off x="4933" y="2876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50" name="Rectangle 185"/>
              <p:cNvSpPr>
                <a:spLocks noChangeArrowheads="1"/>
              </p:cNvSpPr>
              <p:nvPr/>
            </p:nvSpPr>
            <p:spPr bwMode="auto">
              <a:xfrm>
                <a:off x="4887" y="2876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5</a:t>
                </a:r>
                <a:endParaRPr lang="en-US"/>
              </a:p>
            </p:txBody>
          </p:sp>
          <p:sp>
            <p:nvSpPr>
              <p:cNvPr id="31051" name="Rectangle 186"/>
              <p:cNvSpPr>
                <a:spLocks noChangeArrowheads="1"/>
              </p:cNvSpPr>
              <p:nvPr/>
            </p:nvSpPr>
            <p:spPr bwMode="auto">
              <a:xfrm>
                <a:off x="4854" y="2876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52" name="Rectangle 187"/>
              <p:cNvSpPr>
                <a:spLocks noChangeArrowheads="1"/>
              </p:cNvSpPr>
              <p:nvPr/>
            </p:nvSpPr>
            <p:spPr bwMode="auto">
              <a:xfrm>
                <a:off x="4785" y="2876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11" name="Group 188"/>
            <p:cNvGrpSpPr>
              <a:grpSpLocks/>
            </p:cNvGrpSpPr>
            <p:nvPr/>
          </p:nvGrpSpPr>
          <p:grpSpPr bwMode="auto">
            <a:xfrm>
              <a:off x="4785" y="3239"/>
              <a:ext cx="183" cy="115"/>
              <a:chOff x="4785" y="3239"/>
              <a:chExt cx="183" cy="115"/>
            </a:xfrm>
          </p:grpSpPr>
          <p:sp>
            <p:nvSpPr>
              <p:cNvPr id="31045" name="Rectangle 189"/>
              <p:cNvSpPr>
                <a:spLocks noChangeArrowheads="1"/>
              </p:cNvSpPr>
              <p:nvPr/>
            </p:nvSpPr>
            <p:spPr bwMode="auto">
              <a:xfrm>
                <a:off x="4936" y="3239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46" name="Rectangle 190"/>
              <p:cNvSpPr>
                <a:spLocks noChangeArrowheads="1"/>
              </p:cNvSpPr>
              <p:nvPr/>
            </p:nvSpPr>
            <p:spPr bwMode="auto">
              <a:xfrm>
                <a:off x="4888" y="3239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6</a:t>
                </a:r>
                <a:endParaRPr lang="en-US"/>
              </a:p>
            </p:txBody>
          </p:sp>
          <p:sp>
            <p:nvSpPr>
              <p:cNvPr id="31047" name="Rectangle 191"/>
              <p:cNvSpPr>
                <a:spLocks noChangeArrowheads="1"/>
              </p:cNvSpPr>
              <p:nvPr/>
            </p:nvSpPr>
            <p:spPr bwMode="auto">
              <a:xfrm>
                <a:off x="4854" y="3239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48" name="Rectangle 192"/>
              <p:cNvSpPr>
                <a:spLocks noChangeArrowheads="1"/>
              </p:cNvSpPr>
              <p:nvPr/>
            </p:nvSpPr>
            <p:spPr bwMode="auto">
              <a:xfrm>
                <a:off x="4785" y="3239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12" name="Group 193"/>
            <p:cNvGrpSpPr>
              <a:grpSpLocks/>
            </p:cNvGrpSpPr>
            <p:nvPr/>
          </p:nvGrpSpPr>
          <p:grpSpPr bwMode="auto">
            <a:xfrm>
              <a:off x="4785" y="3548"/>
              <a:ext cx="185" cy="115"/>
              <a:chOff x="4785" y="3548"/>
              <a:chExt cx="185" cy="115"/>
            </a:xfrm>
          </p:grpSpPr>
          <p:sp>
            <p:nvSpPr>
              <p:cNvPr id="31041" name="Rectangle 194"/>
              <p:cNvSpPr>
                <a:spLocks noChangeArrowheads="1"/>
              </p:cNvSpPr>
              <p:nvPr/>
            </p:nvSpPr>
            <p:spPr bwMode="auto">
              <a:xfrm>
                <a:off x="4938" y="35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1042" name="Rectangle 195"/>
              <p:cNvSpPr>
                <a:spLocks noChangeArrowheads="1"/>
              </p:cNvSpPr>
              <p:nvPr/>
            </p:nvSpPr>
            <p:spPr bwMode="auto">
              <a:xfrm>
                <a:off x="4888" y="3548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7</a:t>
                </a:r>
                <a:endParaRPr lang="en-US"/>
              </a:p>
            </p:txBody>
          </p:sp>
          <p:sp>
            <p:nvSpPr>
              <p:cNvPr id="31043" name="Rectangle 196"/>
              <p:cNvSpPr>
                <a:spLocks noChangeArrowheads="1"/>
              </p:cNvSpPr>
              <p:nvPr/>
            </p:nvSpPr>
            <p:spPr bwMode="auto">
              <a:xfrm>
                <a:off x="4854" y="35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1044" name="Rectangle 197"/>
              <p:cNvSpPr>
                <a:spLocks noChangeArrowheads="1"/>
              </p:cNvSpPr>
              <p:nvPr/>
            </p:nvSpPr>
            <p:spPr bwMode="auto">
              <a:xfrm>
                <a:off x="4785" y="3548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sp>
          <p:nvSpPr>
            <p:cNvPr id="30813" name="Line 198"/>
            <p:cNvSpPr>
              <a:spLocks noChangeShapeType="1"/>
            </p:cNvSpPr>
            <p:nvPr/>
          </p:nvSpPr>
          <p:spPr bwMode="auto">
            <a:xfrm>
              <a:off x="3421" y="1309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4" name="Line 199"/>
            <p:cNvSpPr>
              <a:spLocks noChangeShapeType="1"/>
            </p:cNvSpPr>
            <p:nvPr/>
          </p:nvSpPr>
          <p:spPr bwMode="auto">
            <a:xfrm>
              <a:off x="3421" y="1645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5" name="Line 200"/>
            <p:cNvSpPr>
              <a:spLocks noChangeShapeType="1"/>
            </p:cNvSpPr>
            <p:nvPr/>
          </p:nvSpPr>
          <p:spPr bwMode="auto">
            <a:xfrm>
              <a:off x="3439" y="1981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6" name="Line 201"/>
            <p:cNvSpPr>
              <a:spLocks noChangeShapeType="1"/>
            </p:cNvSpPr>
            <p:nvPr/>
          </p:nvSpPr>
          <p:spPr bwMode="auto">
            <a:xfrm flipH="1">
              <a:off x="3439" y="1309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7" name="Line 202"/>
            <p:cNvSpPr>
              <a:spLocks noChangeShapeType="1"/>
            </p:cNvSpPr>
            <p:nvPr/>
          </p:nvSpPr>
          <p:spPr bwMode="auto">
            <a:xfrm>
              <a:off x="3439" y="2317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8" name="Line 203"/>
            <p:cNvSpPr>
              <a:spLocks noChangeShapeType="1"/>
            </p:cNvSpPr>
            <p:nvPr/>
          </p:nvSpPr>
          <p:spPr bwMode="auto">
            <a:xfrm flipH="1">
              <a:off x="3421" y="1645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9" name="Line 204"/>
            <p:cNvSpPr>
              <a:spLocks noChangeShapeType="1"/>
            </p:cNvSpPr>
            <p:nvPr/>
          </p:nvSpPr>
          <p:spPr bwMode="auto">
            <a:xfrm flipH="1">
              <a:off x="3421" y="1981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0" name="Line 205"/>
            <p:cNvSpPr>
              <a:spLocks noChangeShapeType="1"/>
            </p:cNvSpPr>
            <p:nvPr/>
          </p:nvSpPr>
          <p:spPr bwMode="auto">
            <a:xfrm flipH="1">
              <a:off x="3408" y="2317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1" name="Line 206"/>
            <p:cNvSpPr>
              <a:spLocks noChangeShapeType="1"/>
            </p:cNvSpPr>
            <p:nvPr/>
          </p:nvSpPr>
          <p:spPr bwMode="auto">
            <a:xfrm>
              <a:off x="3421" y="1309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2" name="Line 207"/>
            <p:cNvSpPr>
              <a:spLocks noChangeShapeType="1"/>
            </p:cNvSpPr>
            <p:nvPr/>
          </p:nvSpPr>
          <p:spPr bwMode="auto">
            <a:xfrm>
              <a:off x="3421" y="1645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3" name="Line 208"/>
            <p:cNvSpPr>
              <a:spLocks noChangeShapeType="1"/>
            </p:cNvSpPr>
            <p:nvPr/>
          </p:nvSpPr>
          <p:spPr bwMode="auto">
            <a:xfrm>
              <a:off x="3439" y="1981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4" name="Line 209"/>
            <p:cNvSpPr>
              <a:spLocks noChangeShapeType="1"/>
            </p:cNvSpPr>
            <p:nvPr/>
          </p:nvSpPr>
          <p:spPr bwMode="auto">
            <a:xfrm flipH="1">
              <a:off x="3439" y="1309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5" name="Line 210"/>
            <p:cNvSpPr>
              <a:spLocks noChangeShapeType="1"/>
            </p:cNvSpPr>
            <p:nvPr/>
          </p:nvSpPr>
          <p:spPr bwMode="auto">
            <a:xfrm>
              <a:off x="3439" y="2317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6" name="Line 211"/>
            <p:cNvSpPr>
              <a:spLocks noChangeShapeType="1"/>
            </p:cNvSpPr>
            <p:nvPr/>
          </p:nvSpPr>
          <p:spPr bwMode="auto">
            <a:xfrm flipH="1">
              <a:off x="3421" y="1645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7" name="Line 212"/>
            <p:cNvSpPr>
              <a:spLocks noChangeShapeType="1"/>
            </p:cNvSpPr>
            <p:nvPr/>
          </p:nvSpPr>
          <p:spPr bwMode="auto">
            <a:xfrm flipH="1">
              <a:off x="3421" y="1981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28" name="Line 213"/>
            <p:cNvSpPr>
              <a:spLocks noChangeShapeType="1"/>
            </p:cNvSpPr>
            <p:nvPr/>
          </p:nvSpPr>
          <p:spPr bwMode="auto">
            <a:xfrm flipH="1">
              <a:off x="3408" y="2317"/>
              <a:ext cx="750" cy="129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829" name="Group 214"/>
            <p:cNvGrpSpPr>
              <a:grpSpLocks/>
            </p:cNvGrpSpPr>
            <p:nvPr/>
          </p:nvGrpSpPr>
          <p:grpSpPr bwMode="auto">
            <a:xfrm>
              <a:off x="3024" y="1285"/>
              <a:ext cx="192" cy="63"/>
              <a:chOff x="3024" y="1285"/>
              <a:chExt cx="192" cy="63"/>
            </a:xfrm>
          </p:grpSpPr>
          <p:sp>
            <p:nvSpPr>
              <p:cNvPr id="31039" name="Line 215"/>
              <p:cNvSpPr>
                <a:spLocks noChangeShapeType="1"/>
              </p:cNvSpPr>
              <p:nvPr/>
            </p:nvSpPr>
            <p:spPr bwMode="auto">
              <a:xfrm>
                <a:off x="3024" y="131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0" name="Freeform 216"/>
              <p:cNvSpPr>
                <a:spLocks/>
              </p:cNvSpPr>
              <p:nvPr/>
            </p:nvSpPr>
            <p:spPr bwMode="auto">
              <a:xfrm>
                <a:off x="3154" y="128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0" name="Group 217"/>
            <p:cNvGrpSpPr>
              <a:grpSpLocks/>
            </p:cNvGrpSpPr>
            <p:nvPr/>
          </p:nvGrpSpPr>
          <p:grpSpPr bwMode="auto">
            <a:xfrm>
              <a:off x="3024" y="1614"/>
              <a:ext cx="192" cy="63"/>
              <a:chOff x="3024" y="1614"/>
              <a:chExt cx="192" cy="63"/>
            </a:xfrm>
          </p:grpSpPr>
          <p:sp>
            <p:nvSpPr>
              <p:cNvPr id="31037" name="Line 218"/>
              <p:cNvSpPr>
                <a:spLocks noChangeShapeType="1"/>
              </p:cNvSpPr>
              <p:nvPr/>
            </p:nvSpPr>
            <p:spPr bwMode="auto">
              <a:xfrm>
                <a:off x="3024" y="1645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8" name="Freeform 219"/>
              <p:cNvSpPr>
                <a:spLocks/>
              </p:cNvSpPr>
              <p:nvPr/>
            </p:nvSpPr>
            <p:spPr bwMode="auto">
              <a:xfrm>
                <a:off x="3154" y="1614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1" name="Group 220"/>
            <p:cNvGrpSpPr>
              <a:grpSpLocks/>
            </p:cNvGrpSpPr>
            <p:nvPr/>
          </p:nvGrpSpPr>
          <p:grpSpPr bwMode="auto">
            <a:xfrm>
              <a:off x="3024" y="1950"/>
              <a:ext cx="192" cy="63"/>
              <a:chOff x="3024" y="1950"/>
              <a:chExt cx="192" cy="63"/>
            </a:xfrm>
          </p:grpSpPr>
          <p:sp>
            <p:nvSpPr>
              <p:cNvPr id="31035" name="Line 221"/>
              <p:cNvSpPr>
                <a:spLocks noChangeShapeType="1"/>
              </p:cNvSpPr>
              <p:nvPr/>
            </p:nvSpPr>
            <p:spPr bwMode="auto">
              <a:xfrm>
                <a:off x="3024" y="198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6" name="Freeform 222"/>
              <p:cNvSpPr>
                <a:spLocks/>
              </p:cNvSpPr>
              <p:nvPr/>
            </p:nvSpPr>
            <p:spPr bwMode="auto">
              <a:xfrm>
                <a:off x="3154" y="195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2" name="Group 223"/>
            <p:cNvGrpSpPr>
              <a:grpSpLocks/>
            </p:cNvGrpSpPr>
            <p:nvPr/>
          </p:nvGrpSpPr>
          <p:grpSpPr bwMode="auto">
            <a:xfrm>
              <a:off x="3024" y="2273"/>
              <a:ext cx="192" cy="63"/>
              <a:chOff x="3024" y="2273"/>
              <a:chExt cx="192" cy="63"/>
            </a:xfrm>
          </p:grpSpPr>
          <p:sp>
            <p:nvSpPr>
              <p:cNvPr id="31033" name="Line 224"/>
              <p:cNvSpPr>
                <a:spLocks noChangeShapeType="1"/>
              </p:cNvSpPr>
              <p:nvPr/>
            </p:nvSpPr>
            <p:spPr bwMode="auto">
              <a:xfrm>
                <a:off x="3024" y="2304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4" name="Freeform 225"/>
              <p:cNvSpPr>
                <a:spLocks/>
              </p:cNvSpPr>
              <p:nvPr/>
            </p:nvSpPr>
            <p:spPr bwMode="auto">
              <a:xfrm>
                <a:off x="3154" y="2273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3" name="Group 226"/>
            <p:cNvGrpSpPr>
              <a:grpSpLocks/>
            </p:cNvGrpSpPr>
            <p:nvPr/>
          </p:nvGrpSpPr>
          <p:grpSpPr bwMode="auto">
            <a:xfrm>
              <a:off x="3024" y="2587"/>
              <a:ext cx="192" cy="63"/>
              <a:chOff x="3024" y="2587"/>
              <a:chExt cx="192" cy="63"/>
            </a:xfrm>
          </p:grpSpPr>
          <p:sp>
            <p:nvSpPr>
              <p:cNvPr id="31031" name="Line 227"/>
              <p:cNvSpPr>
                <a:spLocks noChangeShapeType="1"/>
              </p:cNvSpPr>
              <p:nvPr/>
            </p:nvSpPr>
            <p:spPr bwMode="auto">
              <a:xfrm>
                <a:off x="3024" y="2618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2" name="Freeform 228"/>
              <p:cNvSpPr>
                <a:spLocks/>
              </p:cNvSpPr>
              <p:nvPr/>
            </p:nvSpPr>
            <p:spPr bwMode="auto">
              <a:xfrm>
                <a:off x="3154" y="2587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4" name="Group 229"/>
            <p:cNvGrpSpPr>
              <a:grpSpLocks/>
            </p:cNvGrpSpPr>
            <p:nvPr/>
          </p:nvGrpSpPr>
          <p:grpSpPr bwMode="auto">
            <a:xfrm>
              <a:off x="3024" y="2910"/>
              <a:ext cx="192" cy="63"/>
              <a:chOff x="3024" y="2910"/>
              <a:chExt cx="192" cy="63"/>
            </a:xfrm>
          </p:grpSpPr>
          <p:sp>
            <p:nvSpPr>
              <p:cNvPr id="31029" name="Line 230"/>
              <p:cNvSpPr>
                <a:spLocks noChangeShapeType="1"/>
              </p:cNvSpPr>
              <p:nvPr/>
            </p:nvSpPr>
            <p:spPr bwMode="auto">
              <a:xfrm>
                <a:off x="3024" y="294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0" name="Freeform 231"/>
              <p:cNvSpPr>
                <a:spLocks/>
              </p:cNvSpPr>
              <p:nvPr/>
            </p:nvSpPr>
            <p:spPr bwMode="auto">
              <a:xfrm>
                <a:off x="3154" y="291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5" name="Group 232"/>
            <p:cNvGrpSpPr>
              <a:grpSpLocks/>
            </p:cNvGrpSpPr>
            <p:nvPr/>
          </p:nvGrpSpPr>
          <p:grpSpPr bwMode="auto">
            <a:xfrm>
              <a:off x="3024" y="3246"/>
              <a:ext cx="192" cy="63"/>
              <a:chOff x="3024" y="3246"/>
              <a:chExt cx="192" cy="63"/>
            </a:xfrm>
          </p:grpSpPr>
          <p:sp>
            <p:nvSpPr>
              <p:cNvPr id="31027" name="Line 233"/>
              <p:cNvSpPr>
                <a:spLocks noChangeShapeType="1"/>
              </p:cNvSpPr>
              <p:nvPr/>
            </p:nvSpPr>
            <p:spPr bwMode="auto">
              <a:xfrm>
                <a:off x="3024" y="3277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8" name="Freeform 234"/>
              <p:cNvSpPr>
                <a:spLocks/>
              </p:cNvSpPr>
              <p:nvPr/>
            </p:nvSpPr>
            <p:spPr bwMode="auto">
              <a:xfrm>
                <a:off x="3154" y="3246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6" name="Group 235"/>
            <p:cNvGrpSpPr>
              <a:grpSpLocks/>
            </p:cNvGrpSpPr>
            <p:nvPr/>
          </p:nvGrpSpPr>
          <p:grpSpPr bwMode="auto">
            <a:xfrm>
              <a:off x="3024" y="3575"/>
              <a:ext cx="192" cy="63"/>
              <a:chOff x="3024" y="3575"/>
              <a:chExt cx="192" cy="63"/>
            </a:xfrm>
          </p:grpSpPr>
          <p:sp>
            <p:nvSpPr>
              <p:cNvPr id="31025" name="Line 236"/>
              <p:cNvSpPr>
                <a:spLocks noChangeShapeType="1"/>
              </p:cNvSpPr>
              <p:nvPr/>
            </p:nvSpPr>
            <p:spPr bwMode="auto">
              <a:xfrm>
                <a:off x="3024" y="360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6" name="Freeform 237"/>
              <p:cNvSpPr>
                <a:spLocks/>
              </p:cNvSpPr>
              <p:nvPr/>
            </p:nvSpPr>
            <p:spPr bwMode="auto">
              <a:xfrm>
                <a:off x="3154" y="357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7" name="Group 238"/>
            <p:cNvGrpSpPr>
              <a:grpSpLocks/>
            </p:cNvGrpSpPr>
            <p:nvPr/>
          </p:nvGrpSpPr>
          <p:grpSpPr bwMode="auto">
            <a:xfrm>
              <a:off x="4320" y="1285"/>
              <a:ext cx="192" cy="63"/>
              <a:chOff x="4320" y="1285"/>
              <a:chExt cx="192" cy="63"/>
            </a:xfrm>
          </p:grpSpPr>
          <p:sp>
            <p:nvSpPr>
              <p:cNvPr id="31023" name="Line 239"/>
              <p:cNvSpPr>
                <a:spLocks noChangeShapeType="1"/>
              </p:cNvSpPr>
              <p:nvPr/>
            </p:nvSpPr>
            <p:spPr bwMode="auto">
              <a:xfrm>
                <a:off x="4320" y="131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4" name="Freeform 240"/>
              <p:cNvSpPr>
                <a:spLocks/>
              </p:cNvSpPr>
              <p:nvPr/>
            </p:nvSpPr>
            <p:spPr bwMode="auto">
              <a:xfrm>
                <a:off x="4450" y="128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8" name="Group 241"/>
            <p:cNvGrpSpPr>
              <a:grpSpLocks/>
            </p:cNvGrpSpPr>
            <p:nvPr/>
          </p:nvGrpSpPr>
          <p:grpSpPr bwMode="auto">
            <a:xfrm>
              <a:off x="4320" y="1614"/>
              <a:ext cx="192" cy="63"/>
              <a:chOff x="4320" y="1614"/>
              <a:chExt cx="192" cy="63"/>
            </a:xfrm>
          </p:grpSpPr>
          <p:sp>
            <p:nvSpPr>
              <p:cNvPr id="31021" name="Line 242"/>
              <p:cNvSpPr>
                <a:spLocks noChangeShapeType="1"/>
              </p:cNvSpPr>
              <p:nvPr/>
            </p:nvSpPr>
            <p:spPr bwMode="auto">
              <a:xfrm>
                <a:off x="4320" y="1645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2" name="Freeform 243"/>
              <p:cNvSpPr>
                <a:spLocks/>
              </p:cNvSpPr>
              <p:nvPr/>
            </p:nvSpPr>
            <p:spPr bwMode="auto">
              <a:xfrm>
                <a:off x="4450" y="1614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39" name="Group 244"/>
            <p:cNvGrpSpPr>
              <a:grpSpLocks/>
            </p:cNvGrpSpPr>
            <p:nvPr/>
          </p:nvGrpSpPr>
          <p:grpSpPr bwMode="auto">
            <a:xfrm>
              <a:off x="4320" y="1950"/>
              <a:ext cx="192" cy="63"/>
              <a:chOff x="4320" y="1950"/>
              <a:chExt cx="192" cy="63"/>
            </a:xfrm>
          </p:grpSpPr>
          <p:sp>
            <p:nvSpPr>
              <p:cNvPr id="31019" name="Line 245"/>
              <p:cNvSpPr>
                <a:spLocks noChangeShapeType="1"/>
              </p:cNvSpPr>
              <p:nvPr/>
            </p:nvSpPr>
            <p:spPr bwMode="auto">
              <a:xfrm>
                <a:off x="4320" y="198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0" name="Freeform 246"/>
              <p:cNvSpPr>
                <a:spLocks/>
              </p:cNvSpPr>
              <p:nvPr/>
            </p:nvSpPr>
            <p:spPr bwMode="auto">
              <a:xfrm>
                <a:off x="4450" y="195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0" name="Group 247"/>
            <p:cNvGrpSpPr>
              <a:grpSpLocks/>
            </p:cNvGrpSpPr>
            <p:nvPr/>
          </p:nvGrpSpPr>
          <p:grpSpPr bwMode="auto">
            <a:xfrm>
              <a:off x="4320" y="2273"/>
              <a:ext cx="192" cy="63"/>
              <a:chOff x="4320" y="2273"/>
              <a:chExt cx="192" cy="63"/>
            </a:xfrm>
          </p:grpSpPr>
          <p:sp>
            <p:nvSpPr>
              <p:cNvPr id="31017" name="Line 248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8" name="Freeform 249"/>
              <p:cNvSpPr>
                <a:spLocks/>
              </p:cNvSpPr>
              <p:nvPr/>
            </p:nvSpPr>
            <p:spPr bwMode="auto">
              <a:xfrm>
                <a:off x="4450" y="2273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1" name="Group 250"/>
            <p:cNvGrpSpPr>
              <a:grpSpLocks/>
            </p:cNvGrpSpPr>
            <p:nvPr/>
          </p:nvGrpSpPr>
          <p:grpSpPr bwMode="auto">
            <a:xfrm>
              <a:off x="4320" y="2587"/>
              <a:ext cx="192" cy="63"/>
              <a:chOff x="4320" y="2587"/>
              <a:chExt cx="192" cy="63"/>
            </a:xfrm>
          </p:grpSpPr>
          <p:sp>
            <p:nvSpPr>
              <p:cNvPr id="31015" name="Line 251"/>
              <p:cNvSpPr>
                <a:spLocks noChangeShapeType="1"/>
              </p:cNvSpPr>
              <p:nvPr/>
            </p:nvSpPr>
            <p:spPr bwMode="auto">
              <a:xfrm>
                <a:off x="4320" y="2618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6" name="Freeform 252"/>
              <p:cNvSpPr>
                <a:spLocks/>
              </p:cNvSpPr>
              <p:nvPr/>
            </p:nvSpPr>
            <p:spPr bwMode="auto">
              <a:xfrm>
                <a:off x="4450" y="2587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2" name="Group 253"/>
            <p:cNvGrpSpPr>
              <a:grpSpLocks/>
            </p:cNvGrpSpPr>
            <p:nvPr/>
          </p:nvGrpSpPr>
          <p:grpSpPr bwMode="auto">
            <a:xfrm>
              <a:off x="4320" y="2910"/>
              <a:ext cx="192" cy="63"/>
              <a:chOff x="4320" y="2910"/>
              <a:chExt cx="192" cy="63"/>
            </a:xfrm>
          </p:grpSpPr>
          <p:sp>
            <p:nvSpPr>
              <p:cNvPr id="31013" name="Line 254"/>
              <p:cNvSpPr>
                <a:spLocks noChangeShapeType="1"/>
              </p:cNvSpPr>
              <p:nvPr/>
            </p:nvSpPr>
            <p:spPr bwMode="auto">
              <a:xfrm>
                <a:off x="4320" y="294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4" name="Freeform 255"/>
              <p:cNvSpPr>
                <a:spLocks/>
              </p:cNvSpPr>
              <p:nvPr/>
            </p:nvSpPr>
            <p:spPr bwMode="auto">
              <a:xfrm>
                <a:off x="4450" y="291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3" name="Group 256"/>
            <p:cNvGrpSpPr>
              <a:grpSpLocks/>
            </p:cNvGrpSpPr>
            <p:nvPr/>
          </p:nvGrpSpPr>
          <p:grpSpPr bwMode="auto">
            <a:xfrm>
              <a:off x="4320" y="3246"/>
              <a:ext cx="192" cy="63"/>
              <a:chOff x="4320" y="3246"/>
              <a:chExt cx="192" cy="63"/>
            </a:xfrm>
          </p:grpSpPr>
          <p:sp>
            <p:nvSpPr>
              <p:cNvPr id="31011" name="Line 257"/>
              <p:cNvSpPr>
                <a:spLocks noChangeShapeType="1"/>
              </p:cNvSpPr>
              <p:nvPr/>
            </p:nvSpPr>
            <p:spPr bwMode="auto">
              <a:xfrm>
                <a:off x="4320" y="3277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2" name="Freeform 258"/>
              <p:cNvSpPr>
                <a:spLocks/>
              </p:cNvSpPr>
              <p:nvPr/>
            </p:nvSpPr>
            <p:spPr bwMode="auto">
              <a:xfrm>
                <a:off x="4450" y="3246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4" name="Group 259"/>
            <p:cNvGrpSpPr>
              <a:grpSpLocks/>
            </p:cNvGrpSpPr>
            <p:nvPr/>
          </p:nvGrpSpPr>
          <p:grpSpPr bwMode="auto">
            <a:xfrm>
              <a:off x="4320" y="3575"/>
              <a:ext cx="192" cy="63"/>
              <a:chOff x="4320" y="3575"/>
              <a:chExt cx="192" cy="63"/>
            </a:xfrm>
          </p:grpSpPr>
          <p:sp>
            <p:nvSpPr>
              <p:cNvPr id="31009" name="Line 260"/>
              <p:cNvSpPr>
                <a:spLocks noChangeShapeType="1"/>
              </p:cNvSpPr>
              <p:nvPr/>
            </p:nvSpPr>
            <p:spPr bwMode="auto">
              <a:xfrm>
                <a:off x="4320" y="360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0" name="Freeform 261"/>
              <p:cNvSpPr>
                <a:spLocks/>
              </p:cNvSpPr>
              <p:nvPr/>
            </p:nvSpPr>
            <p:spPr bwMode="auto">
              <a:xfrm>
                <a:off x="4450" y="357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5" name="Group 262"/>
            <p:cNvGrpSpPr>
              <a:grpSpLocks/>
            </p:cNvGrpSpPr>
            <p:nvPr/>
          </p:nvGrpSpPr>
          <p:grpSpPr bwMode="auto">
            <a:xfrm>
              <a:off x="4320" y="1285"/>
              <a:ext cx="192" cy="63"/>
              <a:chOff x="4320" y="1285"/>
              <a:chExt cx="192" cy="63"/>
            </a:xfrm>
          </p:grpSpPr>
          <p:sp>
            <p:nvSpPr>
              <p:cNvPr id="31007" name="Line 263"/>
              <p:cNvSpPr>
                <a:spLocks noChangeShapeType="1"/>
              </p:cNvSpPr>
              <p:nvPr/>
            </p:nvSpPr>
            <p:spPr bwMode="auto">
              <a:xfrm>
                <a:off x="4320" y="131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8" name="Freeform 264"/>
              <p:cNvSpPr>
                <a:spLocks/>
              </p:cNvSpPr>
              <p:nvPr/>
            </p:nvSpPr>
            <p:spPr bwMode="auto">
              <a:xfrm>
                <a:off x="4450" y="128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6" name="Group 265"/>
            <p:cNvGrpSpPr>
              <a:grpSpLocks/>
            </p:cNvGrpSpPr>
            <p:nvPr/>
          </p:nvGrpSpPr>
          <p:grpSpPr bwMode="auto">
            <a:xfrm>
              <a:off x="4320" y="1614"/>
              <a:ext cx="192" cy="63"/>
              <a:chOff x="4320" y="1614"/>
              <a:chExt cx="192" cy="63"/>
            </a:xfrm>
          </p:grpSpPr>
          <p:sp>
            <p:nvSpPr>
              <p:cNvPr id="31005" name="Line 266"/>
              <p:cNvSpPr>
                <a:spLocks noChangeShapeType="1"/>
              </p:cNvSpPr>
              <p:nvPr/>
            </p:nvSpPr>
            <p:spPr bwMode="auto">
              <a:xfrm>
                <a:off x="4320" y="1645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6" name="Freeform 267"/>
              <p:cNvSpPr>
                <a:spLocks/>
              </p:cNvSpPr>
              <p:nvPr/>
            </p:nvSpPr>
            <p:spPr bwMode="auto">
              <a:xfrm>
                <a:off x="4450" y="1614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7" name="Group 268"/>
            <p:cNvGrpSpPr>
              <a:grpSpLocks/>
            </p:cNvGrpSpPr>
            <p:nvPr/>
          </p:nvGrpSpPr>
          <p:grpSpPr bwMode="auto">
            <a:xfrm>
              <a:off x="4320" y="1950"/>
              <a:ext cx="192" cy="63"/>
              <a:chOff x="4320" y="1950"/>
              <a:chExt cx="192" cy="63"/>
            </a:xfrm>
          </p:grpSpPr>
          <p:sp>
            <p:nvSpPr>
              <p:cNvPr id="31003" name="Line 269"/>
              <p:cNvSpPr>
                <a:spLocks noChangeShapeType="1"/>
              </p:cNvSpPr>
              <p:nvPr/>
            </p:nvSpPr>
            <p:spPr bwMode="auto">
              <a:xfrm>
                <a:off x="4320" y="198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4" name="Freeform 270"/>
              <p:cNvSpPr>
                <a:spLocks/>
              </p:cNvSpPr>
              <p:nvPr/>
            </p:nvSpPr>
            <p:spPr bwMode="auto">
              <a:xfrm>
                <a:off x="4450" y="195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8" name="Group 271"/>
            <p:cNvGrpSpPr>
              <a:grpSpLocks/>
            </p:cNvGrpSpPr>
            <p:nvPr/>
          </p:nvGrpSpPr>
          <p:grpSpPr bwMode="auto">
            <a:xfrm>
              <a:off x="4320" y="2273"/>
              <a:ext cx="192" cy="63"/>
              <a:chOff x="4320" y="2273"/>
              <a:chExt cx="192" cy="63"/>
            </a:xfrm>
          </p:grpSpPr>
          <p:sp>
            <p:nvSpPr>
              <p:cNvPr id="31001" name="Line 272"/>
              <p:cNvSpPr>
                <a:spLocks noChangeShapeType="1"/>
              </p:cNvSpPr>
              <p:nvPr/>
            </p:nvSpPr>
            <p:spPr bwMode="auto">
              <a:xfrm>
                <a:off x="4320" y="2304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2" name="Freeform 273"/>
              <p:cNvSpPr>
                <a:spLocks/>
              </p:cNvSpPr>
              <p:nvPr/>
            </p:nvSpPr>
            <p:spPr bwMode="auto">
              <a:xfrm>
                <a:off x="4450" y="2273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49" name="Group 274"/>
            <p:cNvGrpSpPr>
              <a:grpSpLocks/>
            </p:cNvGrpSpPr>
            <p:nvPr/>
          </p:nvGrpSpPr>
          <p:grpSpPr bwMode="auto">
            <a:xfrm>
              <a:off x="4320" y="2587"/>
              <a:ext cx="192" cy="63"/>
              <a:chOff x="4320" y="2587"/>
              <a:chExt cx="192" cy="63"/>
            </a:xfrm>
          </p:grpSpPr>
          <p:sp>
            <p:nvSpPr>
              <p:cNvPr id="30999" name="Line 275"/>
              <p:cNvSpPr>
                <a:spLocks noChangeShapeType="1"/>
              </p:cNvSpPr>
              <p:nvPr/>
            </p:nvSpPr>
            <p:spPr bwMode="auto">
              <a:xfrm>
                <a:off x="4320" y="2618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0" name="Freeform 276"/>
              <p:cNvSpPr>
                <a:spLocks/>
              </p:cNvSpPr>
              <p:nvPr/>
            </p:nvSpPr>
            <p:spPr bwMode="auto">
              <a:xfrm>
                <a:off x="4450" y="2587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0" name="Group 277"/>
            <p:cNvGrpSpPr>
              <a:grpSpLocks/>
            </p:cNvGrpSpPr>
            <p:nvPr/>
          </p:nvGrpSpPr>
          <p:grpSpPr bwMode="auto">
            <a:xfrm>
              <a:off x="4320" y="2910"/>
              <a:ext cx="192" cy="63"/>
              <a:chOff x="4320" y="2910"/>
              <a:chExt cx="192" cy="63"/>
            </a:xfrm>
          </p:grpSpPr>
          <p:sp>
            <p:nvSpPr>
              <p:cNvPr id="30997" name="Line 278"/>
              <p:cNvSpPr>
                <a:spLocks noChangeShapeType="1"/>
              </p:cNvSpPr>
              <p:nvPr/>
            </p:nvSpPr>
            <p:spPr bwMode="auto">
              <a:xfrm>
                <a:off x="4320" y="294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8" name="Freeform 279"/>
              <p:cNvSpPr>
                <a:spLocks/>
              </p:cNvSpPr>
              <p:nvPr/>
            </p:nvSpPr>
            <p:spPr bwMode="auto">
              <a:xfrm>
                <a:off x="4450" y="291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1" name="Group 280"/>
            <p:cNvGrpSpPr>
              <a:grpSpLocks/>
            </p:cNvGrpSpPr>
            <p:nvPr/>
          </p:nvGrpSpPr>
          <p:grpSpPr bwMode="auto">
            <a:xfrm>
              <a:off x="4320" y="3246"/>
              <a:ext cx="192" cy="63"/>
              <a:chOff x="4320" y="3246"/>
              <a:chExt cx="192" cy="63"/>
            </a:xfrm>
          </p:grpSpPr>
          <p:sp>
            <p:nvSpPr>
              <p:cNvPr id="30995" name="Line 281"/>
              <p:cNvSpPr>
                <a:spLocks noChangeShapeType="1"/>
              </p:cNvSpPr>
              <p:nvPr/>
            </p:nvSpPr>
            <p:spPr bwMode="auto">
              <a:xfrm>
                <a:off x="4320" y="3277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6" name="Freeform 282"/>
              <p:cNvSpPr>
                <a:spLocks/>
              </p:cNvSpPr>
              <p:nvPr/>
            </p:nvSpPr>
            <p:spPr bwMode="auto">
              <a:xfrm>
                <a:off x="4450" y="3246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2" name="Group 283"/>
            <p:cNvGrpSpPr>
              <a:grpSpLocks/>
            </p:cNvGrpSpPr>
            <p:nvPr/>
          </p:nvGrpSpPr>
          <p:grpSpPr bwMode="auto">
            <a:xfrm>
              <a:off x="4320" y="3575"/>
              <a:ext cx="192" cy="63"/>
              <a:chOff x="4320" y="3575"/>
              <a:chExt cx="192" cy="63"/>
            </a:xfrm>
          </p:grpSpPr>
          <p:sp>
            <p:nvSpPr>
              <p:cNvPr id="30993" name="Line 284"/>
              <p:cNvSpPr>
                <a:spLocks noChangeShapeType="1"/>
              </p:cNvSpPr>
              <p:nvPr/>
            </p:nvSpPr>
            <p:spPr bwMode="auto">
              <a:xfrm>
                <a:off x="4320" y="360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4" name="Freeform 285"/>
              <p:cNvSpPr>
                <a:spLocks/>
              </p:cNvSpPr>
              <p:nvPr/>
            </p:nvSpPr>
            <p:spPr bwMode="auto">
              <a:xfrm>
                <a:off x="4450" y="357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3" name="Group 286"/>
            <p:cNvGrpSpPr>
              <a:grpSpLocks/>
            </p:cNvGrpSpPr>
            <p:nvPr/>
          </p:nvGrpSpPr>
          <p:grpSpPr bwMode="auto">
            <a:xfrm>
              <a:off x="4018" y="1406"/>
              <a:ext cx="112" cy="191"/>
              <a:chOff x="4018" y="1406"/>
              <a:chExt cx="112" cy="191"/>
            </a:xfrm>
          </p:grpSpPr>
          <p:sp>
            <p:nvSpPr>
              <p:cNvPr id="30991" name="Line 287"/>
              <p:cNvSpPr>
                <a:spLocks noChangeShapeType="1"/>
              </p:cNvSpPr>
              <p:nvPr/>
            </p:nvSpPr>
            <p:spPr bwMode="auto">
              <a:xfrm flipH="1">
                <a:off x="4018" y="1457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2" name="Freeform 288"/>
              <p:cNvSpPr>
                <a:spLocks/>
              </p:cNvSpPr>
              <p:nvPr/>
            </p:nvSpPr>
            <p:spPr bwMode="auto">
              <a:xfrm>
                <a:off x="4071" y="1406"/>
                <a:ext cx="59" cy="70"/>
              </a:xfrm>
              <a:custGeom>
                <a:avLst/>
                <a:gdLst>
                  <a:gd name="T0" fmla="*/ 54 w 59"/>
                  <a:gd name="T1" fmla="*/ 70 h 70"/>
                  <a:gd name="T2" fmla="*/ 59 w 59"/>
                  <a:gd name="T3" fmla="*/ 0 h 70"/>
                  <a:gd name="T4" fmla="*/ 0 w 59"/>
                  <a:gd name="T5" fmla="*/ 38 h 70"/>
                  <a:gd name="T6" fmla="*/ 54 w 59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54" y="70"/>
                    </a:moveTo>
                    <a:lnTo>
                      <a:pt x="59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4" name="Group 289"/>
            <p:cNvGrpSpPr>
              <a:grpSpLocks/>
            </p:cNvGrpSpPr>
            <p:nvPr/>
          </p:nvGrpSpPr>
          <p:grpSpPr bwMode="auto">
            <a:xfrm>
              <a:off x="3997" y="1742"/>
              <a:ext cx="111" cy="191"/>
              <a:chOff x="3997" y="1742"/>
              <a:chExt cx="111" cy="191"/>
            </a:xfrm>
          </p:grpSpPr>
          <p:sp>
            <p:nvSpPr>
              <p:cNvPr id="30989" name="Line 290"/>
              <p:cNvSpPr>
                <a:spLocks noChangeShapeType="1"/>
              </p:cNvSpPr>
              <p:nvPr/>
            </p:nvSpPr>
            <p:spPr bwMode="auto">
              <a:xfrm flipH="1">
                <a:off x="3997" y="1793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0" name="Freeform 291"/>
              <p:cNvSpPr>
                <a:spLocks/>
              </p:cNvSpPr>
              <p:nvPr/>
            </p:nvSpPr>
            <p:spPr bwMode="auto">
              <a:xfrm>
                <a:off x="4050" y="1742"/>
                <a:ext cx="58" cy="70"/>
              </a:xfrm>
              <a:custGeom>
                <a:avLst/>
                <a:gdLst>
                  <a:gd name="T0" fmla="*/ 54 w 58"/>
                  <a:gd name="T1" fmla="*/ 70 h 70"/>
                  <a:gd name="T2" fmla="*/ 58 w 58"/>
                  <a:gd name="T3" fmla="*/ 0 h 70"/>
                  <a:gd name="T4" fmla="*/ 0 w 58"/>
                  <a:gd name="T5" fmla="*/ 38 h 70"/>
                  <a:gd name="T6" fmla="*/ 54 w 58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70">
                    <a:moveTo>
                      <a:pt x="54" y="70"/>
                    </a:moveTo>
                    <a:lnTo>
                      <a:pt x="58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5" name="Group 292"/>
            <p:cNvGrpSpPr>
              <a:grpSpLocks/>
            </p:cNvGrpSpPr>
            <p:nvPr/>
          </p:nvGrpSpPr>
          <p:grpSpPr bwMode="auto">
            <a:xfrm>
              <a:off x="3990" y="2098"/>
              <a:ext cx="112" cy="191"/>
              <a:chOff x="3990" y="2098"/>
              <a:chExt cx="112" cy="191"/>
            </a:xfrm>
          </p:grpSpPr>
          <p:sp>
            <p:nvSpPr>
              <p:cNvPr id="30987" name="Line 293"/>
              <p:cNvSpPr>
                <a:spLocks noChangeShapeType="1"/>
              </p:cNvSpPr>
              <p:nvPr/>
            </p:nvSpPr>
            <p:spPr bwMode="auto">
              <a:xfrm flipH="1">
                <a:off x="3990" y="2149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8" name="Freeform 294"/>
              <p:cNvSpPr>
                <a:spLocks/>
              </p:cNvSpPr>
              <p:nvPr/>
            </p:nvSpPr>
            <p:spPr bwMode="auto">
              <a:xfrm>
                <a:off x="4043" y="2098"/>
                <a:ext cx="59" cy="70"/>
              </a:xfrm>
              <a:custGeom>
                <a:avLst/>
                <a:gdLst>
                  <a:gd name="T0" fmla="*/ 54 w 59"/>
                  <a:gd name="T1" fmla="*/ 70 h 70"/>
                  <a:gd name="T2" fmla="*/ 59 w 59"/>
                  <a:gd name="T3" fmla="*/ 0 h 70"/>
                  <a:gd name="T4" fmla="*/ 0 w 59"/>
                  <a:gd name="T5" fmla="*/ 38 h 70"/>
                  <a:gd name="T6" fmla="*/ 54 w 59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54" y="70"/>
                    </a:moveTo>
                    <a:lnTo>
                      <a:pt x="59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6" name="Group 295"/>
            <p:cNvGrpSpPr>
              <a:grpSpLocks/>
            </p:cNvGrpSpPr>
            <p:nvPr/>
          </p:nvGrpSpPr>
          <p:grpSpPr bwMode="auto">
            <a:xfrm>
              <a:off x="4019" y="2366"/>
              <a:ext cx="111" cy="191"/>
              <a:chOff x="4019" y="2366"/>
              <a:chExt cx="111" cy="191"/>
            </a:xfrm>
          </p:grpSpPr>
          <p:sp>
            <p:nvSpPr>
              <p:cNvPr id="30985" name="Line 296"/>
              <p:cNvSpPr>
                <a:spLocks noChangeShapeType="1"/>
              </p:cNvSpPr>
              <p:nvPr/>
            </p:nvSpPr>
            <p:spPr bwMode="auto">
              <a:xfrm flipH="1">
                <a:off x="4019" y="2417"/>
                <a:ext cx="82" cy="14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6" name="Freeform 297"/>
              <p:cNvSpPr>
                <a:spLocks/>
              </p:cNvSpPr>
              <p:nvPr/>
            </p:nvSpPr>
            <p:spPr bwMode="auto">
              <a:xfrm>
                <a:off x="4072" y="2366"/>
                <a:ext cx="58" cy="70"/>
              </a:xfrm>
              <a:custGeom>
                <a:avLst/>
                <a:gdLst>
                  <a:gd name="T0" fmla="*/ 54 w 58"/>
                  <a:gd name="T1" fmla="*/ 70 h 70"/>
                  <a:gd name="T2" fmla="*/ 58 w 58"/>
                  <a:gd name="T3" fmla="*/ 0 h 70"/>
                  <a:gd name="T4" fmla="*/ 0 w 58"/>
                  <a:gd name="T5" fmla="*/ 38 h 70"/>
                  <a:gd name="T6" fmla="*/ 54 w 58"/>
                  <a:gd name="T7" fmla="*/ 70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70">
                    <a:moveTo>
                      <a:pt x="54" y="70"/>
                    </a:moveTo>
                    <a:lnTo>
                      <a:pt x="58" y="0"/>
                    </a:lnTo>
                    <a:lnTo>
                      <a:pt x="0" y="38"/>
                    </a:lnTo>
                    <a:lnTo>
                      <a:pt x="54" y="7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7" name="Group 298"/>
            <p:cNvGrpSpPr>
              <a:grpSpLocks/>
            </p:cNvGrpSpPr>
            <p:nvPr/>
          </p:nvGrpSpPr>
          <p:grpSpPr bwMode="auto">
            <a:xfrm>
              <a:off x="4066" y="2426"/>
              <a:ext cx="84" cy="144"/>
              <a:chOff x="4066" y="2426"/>
              <a:chExt cx="84" cy="144"/>
            </a:xfrm>
          </p:grpSpPr>
          <p:sp>
            <p:nvSpPr>
              <p:cNvPr id="30983" name="Line 299"/>
              <p:cNvSpPr>
                <a:spLocks noChangeShapeType="1"/>
              </p:cNvSpPr>
              <p:nvPr/>
            </p:nvSpPr>
            <p:spPr bwMode="auto">
              <a:xfrm>
                <a:off x="4066" y="2426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4" name="Freeform 300"/>
              <p:cNvSpPr>
                <a:spLocks/>
              </p:cNvSpPr>
              <p:nvPr/>
            </p:nvSpPr>
            <p:spPr bwMode="auto">
              <a:xfrm>
                <a:off x="4091" y="2500"/>
                <a:ext cx="59" cy="70"/>
              </a:xfrm>
              <a:custGeom>
                <a:avLst/>
                <a:gdLst>
                  <a:gd name="T0" fmla="*/ 0 w 59"/>
                  <a:gd name="T1" fmla="*/ 32 h 70"/>
                  <a:gd name="T2" fmla="*/ 59 w 59"/>
                  <a:gd name="T3" fmla="*/ 70 h 70"/>
                  <a:gd name="T4" fmla="*/ 54 w 59"/>
                  <a:gd name="T5" fmla="*/ 0 h 70"/>
                  <a:gd name="T6" fmla="*/ 0 w 59"/>
                  <a:gd name="T7" fmla="*/ 32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0" y="32"/>
                    </a:moveTo>
                    <a:lnTo>
                      <a:pt x="59" y="70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8" name="Group 301"/>
            <p:cNvGrpSpPr>
              <a:grpSpLocks/>
            </p:cNvGrpSpPr>
            <p:nvPr/>
          </p:nvGrpSpPr>
          <p:grpSpPr bwMode="auto">
            <a:xfrm>
              <a:off x="4025" y="2687"/>
              <a:ext cx="83" cy="145"/>
              <a:chOff x="4025" y="2687"/>
              <a:chExt cx="83" cy="145"/>
            </a:xfrm>
          </p:grpSpPr>
          <p:sp>
            <p:nvSpPr>
              <p:cNvPr id="30981" name="Line 302"/>
              <p:cNvSpPr>
                <a:spLocks noChangeShapeType="1"/>
              </p:cNvSpPr>
              <p:nvPr/>
            </p:nvSpPr>
            <p:spPr bwMode="auto">
              <a:xfrm>
                <a:off x="4025" y="2687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2" name="Freeform 303"/>
              <p:cNvSpPr>
                <a:spLocks/>
              </p:cNvSpPr>
              <p:nvPr/>
            </p:nvSpPr>
            <p:spPr bwMode="auto">
              <a:xfrm>
                <a:off x="4050" y="2761"/>
                <a:ext cx="58" cy="71"/>
              </a:xfrm>
              <a:custGeom>
                <a:avLst/>
                <a:gdLst>
                  <a:gd name="T0" fmla="*/ 0 w 58"/>
                  <a:gd name="T1" fmla="*/ 32 h 71"/>
                  <a:gd name="T2" fmla="*/ 58 w 58"/>
                  <a:gd name="T3" fmla="*/ 71 h 71"/>
                  <a:gd name="T4" fmla="*/ 54 w 58"/>
                  <a:gd name="T5" fmla="*/ 0 h 71"/>
                  <a:gd name="T6" fmla="*/ 0 w 58"/>
                  <a:gd name="T7" fmla="*/ 32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8" h="71">
                    <a:moveTo>
                      <a:pt x="0" y="32"/>
                    </a:moveTo>
                    <a:lnTo>
                      <a:pt x="58" y="71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59" name="Group 304"/>
            <p:cNvGrpSpPr>
              <a:grpSpLocks/>
            </p:cNvGrpSpPr>
            <p:nvPr/>
          </p:nvGrpSpPr>
          <p:grpSpPr bwMode="auto">
            <a:xfrm>
              <a:off x="4038" y="3016"/>
              <a:ext cx="84" cy="144"/>
              <a:chOff x="4038" y="3016"/>
              <a:chExt cx="84" cy="144"/>
            </a:xfrm>
          </p:grpSpPr>
          <p:sp>
            <p:nvSpPr>
              <p:cNvPr id="30979" name="Line 305"/>
              <p:cNvSpPr>
                <a:spLocks noChangeShapeType="1"/>
              </p:cNvSpPr>
              <p:nvPr/>
            </p:nvSpPr>
            <p:spPr bwMode="auto">
              <a:xfrm>
                <a:off x="4038" y="3016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0" name="Freeform 306"/>
              <p:cNvSpPr>
                <a:spLocks/>
              </p:cNvSpPr>
              <p:nvPr/>
            </p:nvSpPr>
            <p:spPr bwMode="auto">
              <a:xfrm>
                <a:off x="4063" y="3090"/>
                <a:ext cx="59" cy="70"/>
              </a:xfrm>
              <a:custGeom>
                <a:avLst/>
                <a:gdLst>
                  <a:gd name="T0" fmla="*/ 0 w 59"/>
                  <a:gd name="T1" fmla="*/ 32 h 70"/>
                  <a:gd name="T2" fmla="*/ 59 w 59"/>
                  <a:gd name="T3" fmla="*/ 70 h 70"/>
                  <a:gd name="T4" fmla="*/ 54 w 59"/>
                  <a:gd name="T5" fmla="*/ 0 h 70"/>
                  <a:gd name="T6" fmla="*/ 0 w 59"/>
                  <a:gd name="T7" fmla="*/ 32 h 7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0">
                    <a:moveTo>
                      <a:pt x="0" y="32"/>
                    </a:moveTo>
                    <a:lnTo>
                      <a:pt x="59" y="70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0" name="Group 307"/>
            <p:cNvGrpSpPr>
              <a:grpSpLocks/>
            </p:cNvGrpSpPr>
            <p:nvPr/>
          </p:nvGrpSpPr>
          <p:grpSpPr bwMode="auto">
            <a:xfrm>
              <a:off x="4046" y="3373"/>
              <a:ext cx="84" cy="145"/>
              <a:chOff x="4046" y="3373"/>
              <a:chExt cx="84" cy="145"/>
            </a:xfrm>
          </p:grpSpPr>
          <p:sp>
            <p:nvSpPr>
              <p:cNvPr id="30977" name="Line 308"/>
              <p:cNvSpPr>
                <a:spLocks noChangeShapeType="1"/>
              </p:cNvSpPr>
              <p:nvPr/>
            </p:nvSpPr>
            <p:spPr bwMode="auto">
              <a:xfrm>
                <a:off x="4046" y="3373"/>
                <a:ext cx="54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8" name="Freeform 309"/>
              <p:cNvSpPr>
                <a:spLocks/>
              </p:cNvSpPr>
              <p:nvPr/>
            </p:nvSpPr>
            <p:spPr bwMode="auto">
              <a:xfrm>
                <a:off x="4071" y="3447"/>
                <a:ext cx="59" cy="71"/>
              </a:xfrm>
              <a:custGeom>
                <a:avLst/>
                <a:gdLst>
                  <a:gd name="T0" fmla="*/ 0 w 59"/>
                  <a:gd name="T1" fmla="*/ 32 h 71"/>
                  <a:gd name="T2" fmla="*/ 59 w 59"/>
                  <a:gd name="T3" fmla="*/ 71 h 71"/>
                  <a:gd name="T4" fmla="*/ 54 w 59"/>
                  <a:gd name="T5" fmla="*/ 0 h 71"/>
                  <a:gd name="T6" fmla="*/ 0 w 59"/>
                  <a:gd name="T7" fmla="*/ 32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9" h="71">
                    <a:moveTo>
                      <a:pt x="0" y="32"/>
                    </a:moveTo>
                    <a:lnTo>
                      <a:pt x="59" y="71"/>
                    </a:lnTo>
                    <a:lnTo>
                      <a:pt x="54" y="0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1" name="Group 310"/>
            <p:cNvGrpSpPr>
              <a:grpSpLocks/>
            </p:cNvGrpSpPr>
            <p:nvPr/>
          </p:nvGrpSpPr>
          <p:grpSpPr bwMode="auto">
            <a:xfrm>
              <a:off x="3744" y="1285"/>
              <a:ext cx="192" cy="63"/>
              <a:chOff x="3744" y="1285"/>
              <a:chExt cx="192" cy="63"/>
            </a:xfrm>
          </p:grpSpPr>
          <p:sp>
            <p:nvSpPr>
              <p:cNvPr id="30975" name="Line 311"/>
              <p:cNvSpPr>
                <a:spLocks noChangeShapeType="1"/>
              </p:cNvSpPr>
              <p:nvPr/>
            </p:nvSpPr>
            <p:spPr bwMode="auto">
              <a:xfrm>
                <a:off x="3744" y="131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6" name="Freeform 312"/>
              <p:cNvSpPr>
                <a:spLocks/>
              </p:cNvSpPr>
              <p:nvPr/>
            </p:nvSpPr>
            <p:spPr bwMode="auto">
              <a:xfrm>
                <a:off x="3874" y="128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2" name="Group 313"/>
            <p:cNvGrpSpPr>
              <a:grpSpLocks/>
            </p:cNvGrpSpPr>
            <p:nvPr/>
          </p:nvGrpSpPr>
          <p:grpSpPr bwMode="auto">
            <a:xfrm>
              <a:off x="3744" y="1614"/>
              <a:ext cx="192" cy="63"/>
              <a:chOff x="3744" y="1614"/>
              <a:chExt cx="192" cy="63"/>
            </a:xfrm>
          </p:grpSpPr>
          <p:sp>
            <p:nvSpPr>
              <p:cNvPr id="30973" name="Line 314"/>
              <p:cNvSpPr>
                <a:spLocks noChangeShapeType="1"/>
              </p:cNvSpPr>
              <p:nvPr/>
            </p:nvSpPr>
            <p:spPr bwMode="auto">
              <a:xfrm>
                <a:off x="3744" y="1645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4" name="Freeform 315"/>
              <p:cNvSpPr>
                <a:spLocks/>
              </p:cNvSpPr>
              <p:nvPr/>
            </p:nvSpPr>
            <p:spPr bwMode="auto">
              <a:xfrm>
                <a:off x="3874" y="1614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3" name="Group 316"/>
            <p:cNvGrpSpPr>
              <a:grpSpLocks/>
            </p:cNvGrpSpPr>
            <p:nvPr/>
          </p:nvGrpSpPr>
          <p:grpSpPr bwMode="auto">
            <a:xfrm>
              <a:off x="3744" y="1950"/>
              <a:ext cx="192" cy="63"/>
              <a:chOff x="3744" y="1950"/>
              <a:chExt cx="192" cy="63"/>
            </a:xfrm>
          </p:grpSpPr>
          <p:sp>
            <p:nvSpPr>
              <p:cNvPr id="30971" name="Line 317"/>
              <p:cNvSpPr>
                <a:spLocks noChangeShapeType="1"/>
              </p:cNvSpPr>
              <p:nvPr/>
            </p:nvSpPr>
            <p:spPr bwMode="auto">
              <a:xfrm>
                <a:off x="3744" y="198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2" name="Freeform 318"/>
              <p:cNvSpPr>
                <a:spLocks/>
              </p:cNvSpPr>
              <p:nvPr/>
            </p:nvSpPr>
            <p:spPr bwMode="auto">
              <a:xfrm>
                <a:off x="3874" y="195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4" name="Group 319"/>
            <p:cNvGrpSpPr>
              <a:grpSpLocks/>
            </p:cNvGrpSpPr>
            <p:nvPr/>
          </p:nvGrpSpPr>
          <p:grpSpPr bwMode="auto">
            <a:xfrm>
              <a:off x="3744" y="2273"/>
              <a:ext cx="192" cy="63"/>
              <a:chOff x="3744" y="2273"/>
              <a:chExt cx="192" cy="63"/>
            </a:xfrm>
          </p:grpSpPr>
          <p:sp>
            <p:nvSpPr>
              <p:cNvPr id="30969" name="Line 320"/>
              <p:cNvSpPr>
                <a:spLocks noChangeShapeType="1"/>
              </p:cNvSpPr>
              <p:nvPr/>
            </p:nvSpPr>
            <p:spPr bwMode="auto">
              <a:xfrm>
                <a:off x="3744" y="2304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0" name="Freeform 321"/>
              <p:cNvSpPr>
                <a:spLocks/>
              </p:cNvSpPr>
              <p:nvPr/>
            </p:nvSpPr>
            <p:spPr bwMode="auto">
              <a:xfrm>
                <a:off x="3874" y="2273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5" name="Group 322"/>
            <p:cNvGrpSpPr>
              <a:grpSpLocks/>
            </p:cNvGrpSpPr>
            <p:nvPr/>
          </p:nvGrpSpPr>
          <p:grpSpPr bwMode="auto">
            <a:xfrm>
              <a:off x="3744" y="2587"/>
              <a:ext cx="192" cy="63"/>
              <a:chOff x="3744" y="2587"/>
              <a:chExt cx="192" cy="63"/>
            </a:xfrm>
          </p:grpSpPr>
          <p:sp>
            <p:nvSpPr>
              <p:cNvPr id="30967" name="Line 323"/>
              <p:cNvSpPr>
                <a:spLocks noChangeShapeType="1"/>
              </p:cNvSpPr>
              <p:nvPr/>
            </p:nvSpPr>
            <p:spPr bwMode="auto">
              <a:xfrm>
                <a:off x="3744" y="2618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8" name="Freeform 324"/>
              <p:cNvSpPr>
                <a:spLocks/>
              </p:cNvSpPr>
              <p:nvPr/>
            </p:nvSpPr>
            <p:spPr bwMode="auto">
              <a:xfrm>
                <a:off x="3874" y="2587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6" name="Group 325"/>
            <p:cNvGrpSpPr>
              <a:grpSpLocks/>
            </p:cNvGrpSpPr>
            <p:nvPr/>
          </p:nvGrpSpPr>
          <p:grpSpPr bwMode="auto">
            <a:xfrm>
              <a:off x="3744" y="2910"/>
              <a:ext cx="192" cy="63"/>
              <a:chOff x="3744" y="2910"/>
              <a:chExt cx="192" cy="63"/>
            </a:xfrm>
          </p:grpSpPr>
          <p:sp>
            <p:nvSpPr>
              <p:cNvPr id="30965" name="Line 326"/>
              <p:cNvSpPr>
                <a:spLocks noChangeShapeType="1"/>
              </p:cNvSpPr>
              <p:nvPr/>
            </p:nvSpPr>
            <p:spPr bwMode="auto">
              <a:xfrm>
                <a:off x="3744" y="294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6" name="Freeform 327"/>
              <p:cNvSpPr>
                <a:spLocks/>
              </p:cNvSpPr>
              <p:nvPr/>
            </p:nvSpPr>
            <p:spPr bwMode="auto">
              <a:xfrm>
                <a:off x="3874" y="291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7" name="Group 328"/>
            <p:cNvGrpSpPr>
              <a:grpSpLocks/>
            </p:cNvGrpSpPr>
            <p:nvPr/>
          </p:nvGrpSpPr>
          <p:grpSpPr bwMode="auto">
            <a:xfrm>
              <a:off x="3744" y="3246"/>
              <a:ext cx="192" cy="63"/>
              <a:chOff x="3744" y="3246"/>
              <a:chExt cx="192" cy="63"/>
            </a:xfrm>
          </p:grpSpPr>
          <p:sp>
            <p:nvSpPr>
              <p:cNvPr id="30963" name="Line 329"/>
              <p:cNvSpPr>
                <a:spLocks noChangeShapeType="1"/>
              </p:cNvSpPr>
              <p:nvPr/>
            </p:nvSpPr>
            <p:spPr bwMode="auto">
              <a:xfrm>
                <a:off x="3744" y="3277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4" name="Freeform 330"/>
              <p:cNvSpPr>
                <a:spLocks/>
              </p:cNvSpPr>
              <p:nvPr/>
            </p:nvSpPr>
            <p:spPr bwMode="auto">
              <a:xfrm>
                <a:off x="3874" y="3246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8" name="Group 331"/>
            <p:cNvGrpSpPr>
              <a:grpSpLocks/>
            </p:cNvGrpSpPr>
            <p:nvPr/>
          </p:nvGrpSpPr>
          <p:grpSpPr bwMode="auto">
            <a:xfrm>
              <a:off x="3744" y="3575"/>
              <a:ext cx="192" cy="63"/>
              <a:chOff x="3744" y="3575"/>
              <a:chExt cx="192" cy="63"/>
            </a:xfrm>
          </p:grpSpPr>
          <p:sp>
            <p:nvSpPr>
              <p:cNvPr id="30961" name="Line 332"/>
              <p:cNvSpPr>
                <a:spLocks noChangeShapeType="1"/>
              </p:cNvSpPr>
              <p:nvPr/>
            </p:nvSpPr>
            <p:spPr bwMode="auto">
              <a:xfrm>
                <a:off x="3744" y="360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2" name="Freeform 333"/>
              <p:cNvSpPr>
                <a:spLocks/>
              </p:cNvSpPr>
              <p:nvPr/>
            </p:nvSpPr>
            <p:spPr bwMode="auto">
              <a:xfrm>
                <a:off x="3874" y="357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69" name="Group 334"/>
            <p:cNvGrpSpPr>
              <a:grpSpLocks/>
            </p:cNvGrpSpPr>
            <p:nvPr/>
          </p:nvGrpSpPr>
          <p:grpSpPr bwMode="auto">
            <a:xfrm>
              <a:off x="3744" y="1285"/>
              <a:ext cx="192" cy="63"/>
              <a:chOff x="3744" y="1285"/>
              <a:chExt cx="192" cy="63"/>
            </a:xfrm>
          </p:grpSpPr>
          <p:sp>
            <p:nvSpPr>
              <p:cNvPr id="30959" name="Line 335"/>
              <p:cNvSpPr>
                <a:spLocks noChangeShapeType="1"/>
              </p:cNvSpPr>
              <p:nvPr/>
            </p:nvSpPr>
            <p:spPr bwMode="auto">
              <a:xfrm>
                <a:off x="3744" y="131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0" name="Freeform 336"/>
              <p:cNvSpPr>
                <a:spLocks/>
              </p:cNvSpPr>
              <p:nvPr/>
            </p:nvSpPr>
            <p:spPr bwMode="auto">
              <a:xfrm>
                <a:off x="3874" y="128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0" name="Group 337"/>
            <p:cNvGrpSpPr>
              <a:grpSpLocks/>
            </p:cNvGrpSpPr>
            <p:nvPr/>
          </p:nvGrpSpPr>
          <p:grpSpPr bwMode="auto">
            <a:xfrm>
              <a:off x="3744" y="1614"/>
              <a:ext cx="192" cy="63"/>
              <a:chOff x="3744" y="1614"/>
              <a:chExt cx="192" cy="63"/>
            </a:xfrm>
          </p:grpSpPr>
          <p:sp>
            <p:nvSpPr>
              <p:cNvPr id="30957" name="Line 338"/>
              <p:cNvSpPr>
                <a:spLocks noChangeShapeType="1"/>
              </p:cNvSpPr>
              <p:nvPr/>
            </p:nvSpPr>
            <p:spPr bwMode="auto">
              <a:xfrm>
                <a:off x="3744" y="1645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8" name="Freeform 339"/>
              <p:cNvSpPr>
                <a:spLocks/>
              </p:cNvSpPr>
              <p:nvPr/>
            </p:nvSpPr>
            <p:spPr bwMode="auto">
              <a:xfrm>
                <a:off x="3874" y="1614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1" name="Group 340"/>
            <p:cNvGrpSpPr>
              <a:grpSpLocks/>
            </p:cNvGrpSpPr>
            <p:nvPr/>
          </p:nvGrpSpPr>
          <p:grpSpPr bwMode="auto">
            <a:xfrm>
              <a:off x="3744" y="1950"/>
              <a:ext cx="192" cy="63"/>
              <a:chOff x="3744" y="1950"/>
              <a:chExt cx="192" cy="63"/>
            </a:xfrm>
          </p:grpSpPr>
          <p:sp>
            <p:nvSpPr>
              <p:cNvPr id="30955" name="Line 341"/>
              <p:cNvSpPr>
                <a:spLocks noChangeShapeType="1"/>
              </p:cNvSpPr>
              <p:nvPr/>
            </p:nvSpPr>
            <p:spPr bwMode="auto">
              <a:xfrm>
                <a:off x="3744" y="198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6" name="Freeform 342"/>
              <p:cNvSpPr>
                <a:spLocks/>
              </p:cNvSpPr>
              <p:nvPr/>
            </p:nvSpPr>
            <p:spPr bwMode="auto">
              <a:xfrm>
                <a:off x="3874" y="195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2" name="Group 343"/>
            <p:cNvGrpSpPr>
              <a:grpSpLocks/>
            </p:cNvGrpSpPr>
            <p:nvPr/>
          </p:nvGrpSpPr>
          <p:grpSpPr bwMode="auto">
            <a:xfrm>
              <a:off x="3744" y="2273"/>
              <a:ext cx="192" cy="63"/>
              <a:chOff x="3744" y="2273"/>
              <a:chExt cx="192" cy="63"/>
            </a:xfrm>
          </p:grpSpPr>
          <p:sp>
            <p:nvSpPr>
              <p:cNvPr id="30953" name="Line 344"/>
              <p:cNvSpPr>
                <a:spLocks noChangeShapeType="1"/>
              </p:cNvSpPr>
              <p:nvPr/>
            </p:nvSpPr>
            <p:spPr bwMode="auto">
              <a:xfrm>
                <a:off x="3744" y="2304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4" name="Freeform 345"/>
              <p:cNvSpPr>
                <a:spLocks/>
              </p:cNvSpPr>
              <p:nvPr/>
            </p:nvSpPr>
            <p:spPr bwMode="auto">
              <a:xfrm>
                <a:off x="3874" y="2273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3" name="Group 346"/>
            <p:cNvGrpSpPr>
              <a:grpSpLocks/>
            </p:cNvGrpSpPr>
            <p:nvPr/>
          </p:nvGrpSpPr>
          <p:grpSpPr bwMode="auto">
            <a:xfrm>
              <a:off x="3744" y="2587"/>
              <a:ext cx="192" cy="63"/>
              <a:chOff x="3744" y="2587"/>
              <a:chExt cx="192" cy="63"/>
            </a:xfrm>
          </p:grpSpPr>
          <p:sp>
            <p:nvSpPr>
              <p:cNvPr id="30951" name="Line 347"/>
              <p:cNvSpPr>
                <a:spLocks noChangeShapeType="1"/>
              </p:cNvSpPr>
              <p:nvPr/>
            </p:nvSpPr>
            <p:spPr bwMode="auto">
              <a:xfrm>
                <a:off x="3744" y="2618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2" name="Freeform 348"/>
              <p:cNvSpPr>
                <a:spLocks/>
              </p:cNvSpPr>
              <p:nvPr/>
            </p:nvSpPr>
            <p:spPr bwMode="auto">
              <a:xfrm>
                <a:off x="3874" y="2587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4" name="Group 349"/>
            <p:cNvGrpSpPr>
              <a:grpSpLocks/>
            </p:cNvGrpSpPr>
            <p:nvPr/>
          </p:nvGrpSpPr>
          <p:grpSpPr bwMode="auto">
            <a:xfrm>
              <a:off x="3744" y="2910"/>
              <a:ext cx="192" cy="63"/>
              <a:chOff x="3744" y="2910"/>
              <a:chExt cx="192" cy="63"/>
            </a:xfrm>
          </p:grpSpPr>
          <p:sp>
            <p:nvSpPr>
              <p:cNvPr id="30949" name="Line 350"/>
              <p:cNvSpPr>
                <a:spLocks noChangeShapeType="1"/>
              </p:cNvSpPr>
              <p:nvPr/>
            </p:nvSpPr>
            <p:spPr bwMode="auto">
              <a:xfrm>
                <a:off x="3744" y="2941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0" name="Freeform 351"/>
              <p:cNvSpPr>
                <a:spLocks/>
              </p:cNvSpPr>
              <p:nvPr/>
            </p:nvSpPr>
            <p:spPr bwMode="auto">
              <a:xfrm>
                <a:off x="3874" y="2910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5" name="Group 352"/>
            <p:cNvGrpSpPr>
              <a:grpSpLocks/>
            </p:cNvGrpSpPr>
            <p:nvPr/>
          </p:nvGrpSpPr>
          <p:grpSpPr bwMode="auto">
            <a:xfrm>
              <a:off x="3744" y="3246"/>
              <a:ext cx="192" cy="63"/>
              <a:chOff x="3744" y="3246"/>
              <a:chExt cx="192" cy="63"/>
            </a:xfrm>
          </p:grpSpPr>
          <p:sp>
            <p:nvSpPr>
              <p:cNvPr id="30947" name="Line 353"/>
              <p:cNvSpPr>
                <a:spLocks noChangeShapeType="1"/>
              </p:cNvSpPr>
              <p:nvPr/>
            </p:nvSpPr>
            <p:spPr bwMode="auto">
              <a:xfrm>
                <a:off x="3744" y="3277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8" name="Freeform 354"/>
              <p:cNvSpPr>
                <a:spLocks/>
              </p:cNvSpPr>
              <p:nvPr/>
            </p:nvSpPr>
            <p:spPr bwMode="auto">
              <a:xfrm>
                <a:off x="3874" y="3246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2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2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6" name="Group 355"/>
            <p:cNvGrpSpPr>
              <a:grpSpLocks/>
            </p:cNvGrpSpPr>
            <p:nvPr/>
          </p:nvGrpSpPr>
          <p:grpSpPr bwMode="auto">
            <a:xfrm>
              <a:off x="3744" y="3575"/>
              <a:ext cx="192" cy="63"/>
              <a:chOff x="3744" y="3575"/>
              <a:chExt cx="192" cy="63"/>
            </a:xfrm>
          </p:grpSpPr>
          <p:sp>
            <p:nvSpPr>
              <p:cNvPr id="30945" name="Line 356"/>
              <p:cNvSpPr>
                <a:spLocks noChangeShapeType="1"/>
              </p:cNvSpPr>
              <p:nvPr/>
            </p:nvSpPr>
            <p:spPr bwMode="auto">
              <a:xfrm>
                <a:off x="3744" y="3606"/>
                <a:ext cx="132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6" name="Freeform 357"/>
              <p:cNvSpPr>
                <a:spLocks/>
              </p:cNvSpPr>
              <p:nvPr/>
            </p:nvSpPr>
            <p:spPr bwMode="auto">
              <a:xfrm>
                <a:off x="3874" y="3575"/>
                <a:ext cx="62" cy="63"/>
              </a:xfrm>
              <a:custGeom>
                <a:avLst/>
                <a:gdLst>
                  <a:gd name="T0" fmla="*/ 0 w 62"/>
                  <a:gd name="T1" fmla="*/ 63 h 63"/>
                  <a:gd name="T2" fmla="*/ 62 w 62"/>
                  <a:gd name="T3" fmla="*/ 31 h 63"/>
                  <a:gd name="T4" fmla="*/ 0 w 62"/>
                  <a:gd name="T5" fmla="*/ 0 h 63"/>
                  <a:gd name="T6" fmla="*/ 0 w 62"/>
                  <a:gd name="T7" fmla="*/ 63 h 6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" h="63">
                    <a:moveTo>
                      <a:pt x="0" y="63"/>
                    </a:moveTo>
                    <a:lnTo>
                      <a:pt x="62" y="31"/>
                    </a:lnTo>
                    <a:lnTo>
                      <a:pt x="0" y="0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77" name="Group 358"/>
            <p:cNvGrpSpPr>
              <a:grpSpLocks/>
            </p:cNvGrpSpPr>
            <p:nvPr/>
          </p:nvGrpSpPr>
          <p:grpSpPr bwMode="auto">
            <a:xfrm>
              <a:off x="3125" y="2671"/>
              <a:ext cx="101" cy="116"/>
              <a:chOff x="3125" y="2671"/>
              <a:chExt cx="101" cy="116"/>
            </a:xfrm>
          </p:grpSpPr>
          <p:sp>
            <p:nvSpPr>
              <p:cNvPr id="30942" name="Rectangle 359"/>
              <p:cNvSpPr>
                <a:spLocks noChangeArrowheads="1"/>
              </p:cNvSpPr>
              <p:nvPr/>
            </p:nvSpPr>
            <p:spPr bwMode="auto">
              <a:xfrm>
                <a:off x="3221" y="2710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0</a:t>
                </a:r>
                <a:endParaRPr lang="en-US"/>
              </a:p>
            </p:txBody>
          </p:sp>
          <p:sp>
            <p:nvSpPr>
              <p:cNvPr id="30943" name="Rectangle 360"/>
              <p:cNvSpPr>
                <a:spLocks noChangeArrowheads="1"/>
              </p:cNvSpPr>
              <p:nvPr/>
            </p:nvSpPr>
            <p:spPr bwMode="auto">
              <a:xfrm>
                <a:off x="3200" y="2777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8</a:t>
                </a:r>
                <a:endParaRPr lang="en-US"/>
              </a:p>
            </p:txBody>
          </p:sp>
          <p:sp>
            <p:nvSpPr>
              <p:cNvPr id="30944" name="Rectangle 361"/>
              <p:cNvSpPr>
                <a:spLocks noChangeArrowheads="1"/>
              </p:cNvSpPr>
              <p:nvPr/>
            </p:nvSpPr>
            <p:spPr bwMode="auto">
              <a:xfrm>
                <a:off x="3125" y="2671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grpSp>
          <p:nvGrpSpPr>
            <p:cNvPr id="30878" name="Group 362"/>
            <p:cNvGrpSpPr>
              <a:grpSpLocks/>
            </p:cNvGrpSpPr>
            <p:nvPr/>
          </p:nvGrpSpPr>
          <p:grpSpPr bwMode="auto">
            <a:xfrm>
              <a:off x="3129" y="2999"/>
              <a:ext cx="97" cy="116"/>
              <a:chOff x="3129" y="2999"/>
              <a:chExt cx="97" cy="116"/>
            </a:xfrm>
          </p:grpSpPr>
          <p:sp>
            <p:nvSpPr>
              <p:cNvPr id="30939" name="Rectangle 363"/>
              <p:cNvSpPr>
                <a:spLocks noChangeArrowheads="1"/>
              </p:cNvSpPr>
              <p:nvPr/>
            </p:nvSpPr>
            <p:spPr bwMode="auto">
              <a:xfrm>
                <a:off x="3221" y="3038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1</a:t>
                </a:r>
                <a:endParaRPr lang="en-US"/>
              </a:p>
            </p:txBody>
          </p:sp>
          <p:sp>
            <p:nvSpPr>
              <p:cNvPr id="30940" name="Rectangle 364"/>
              <p:cNvSpPr>
                <a:spLocks noChangeArrowheads="1"/>
              </p:cNvSpPr>
              <p:nvPr/>
            </p:nvSpPr>
            <p:spPr bwMode="auto">
              <a:xfrm>
                <a:off x="3204" y="3105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8</a:t>
                </a:r>
                <a:endParaRPr lang="en-US"/>
              </a:p>
            </p:txBody>
          </p:sp>
          <p:sp>
            <p:nvSpPr>
              <p:cNvPr id="30941" name="Rectangle 365"/>
              <p:cNvSpPr>
                <a:spLocks noChangeArrowheads="1"/>
              </p:cNvSpPr>
              <p:nvPr/>
            </p:nvSpPr>
            <p:spPr bwMode="auto">
              <a:xfrm>
                <a:off x="3129" y="2999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grpSp>
          <p:nvGrpSpPr>
            <p:cNvPr id="30879" name="Group 366"/>
            <p:cNvGrpSpPr>
              <a:grpSpLocks/>
            </p:cNvGrpSpPr>
            <p:nvPr/>
          </p:nvGrpSpPr>
          <p:grpSpPr bwMode="auto">
            <a:xfrm>
              <a:off x="3125" y="3335"/>
              <a:ext cx="102" cy="116"/>
              <a:chOff x="3125" y="3335"/>
              <a:chExt cx="102" cy="116"/>
            </a:xfrm>
          </p:grpSpPr>
          <p:sp>
            <p:nvSpPr>
              <p:cNvPr id="30936" name="Rectangle 367"/>
              <p:cNvSpPr>
                <a:spLocks noChangeArrowheads="1"/>
              </p:cNvSpPr>
              <p:nvPr/>
            </p:nvSpPr>
            <p:spPr bwMode="auto">
              <a:xfrm>
                <a:off x="3222" y="3374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2</a:t>
                </a:r>
                <a:endParaRPr lang="en-US"/>
              </a:p>
            </p:txBody>
          </p:sp>
          <p:sp>
            <p:nvSpPr>
              <p:cNvPr id="30937" name="Rectangle 368"/>
              <p:cNvSpPr>
                <a:spLocks noChangeArrowheads="1"/>
              </p:cNvSpPr>
              <p:nvPr/>
            </p:nvSpPr>
            <p:spPr bwMode="auto">
              <a:xfrm>
                <a:off x="3200" y="3441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8</a:t>
                </a:r>
                <a:endParaRPr lang="en-US"/>
              </a:p>
            </p:txBody>
          </p:sp>
          <p:sp>
            <p:nvSpPr>
              <p:cNvPr id="30938" name="Rectangle 369"/>
              <p:cNvSpPr>
                <a:spLocks noChangeArrowheads="1"/>
              </p:cNvSpPr>
              <p:nvPr/>
            </p:nvSpPr>
            <p:spPr bwMode="auto">
              <a:xfrm>
                <a:off x="3125" y="3335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grpSp>
          <p:nvGrpSpPr>
            <p:cNvPr id="30880" name="Group 370"/>
            <p:cNvGrpSpPr>
              <a:grpSpLocks/>
            </p:cNvGrpSpPr>
            <p:nvPr/>
          </p:nvGrpSpPr>
          <p:grpSpPr bwMode="auto">
            <a:xfrm>
              <a:off x="3125" y="3706"/>
              <a:ext cx="101" cy="116"/>
              <a:chOff x="3125" y="3706"/>
              <a:chExt cx="101" cy="116"/>
            </a:xfrm>
          </p:grpSpPr>
          <p:sp>
            <p:nvSpPr>
              <p:cNvPr id="30933" name="Rectangle 371"/>
              <p:cNvSpPr>
                <a:spLocks noChangeArrowheads="1"/>
              </p:cNvSpPr>
              <p:nvPr/>
            </p:nvSpPr>
            <p:spPr bwMode="auto">
              <a:xfrm>
                <a:off x="3221" y="3745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3</a:t>
                </a:r>
                <a:endParaRPr lang="en-US"/>
              </a:p>
            </p:txBody>
          </p:sp>
          <p:sp>
            <p:nvSpPr>
              <p:cNvPr id="30934" name="Rectangle 372"/>
              <p:cNvSpPr>
                <a:spLocks noChangeArrowheads="1"/>
              </p:cNvSpPr>
              <p:nvPr/>
            </p:nvSpPr>
            <p:spPr bwMode="auto">
              <a:xfrm>
                <a:off x="3200" y="3812"/>
                <a:ext cx="5" cy="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00" b="1">
                    <a:solidFill>
                      <a:srgbClr val="000000"/>
                    </a:solidFill>
                    <a:latin typeface="Tahoma" panose="020B0604030504040204" pitchFamily="34" charset="0"/>
                  </a:rPr>
                  <a:t>8</a:t>
                </a:r>
                <a:endParaRPr lang="en-US"/>
              </a:p>
            </p:txBody>
          </p:sp>
          <p:sp>
            <p:nvSpPr>
              <p:cNvPr id="30935" name="Rectangle 373"/>
              <p:cNvSpPr>
                <a:spLocks noChangeArrowheads="1"/>
              </p:cNvSpPr>
              <p:nvPr/>
            </p:nvSpPr>
            <p:spPr bwMode="auto">
              <a:xfrm>
                <a:off x="3125" y="3706"/>
                <a:ext cx="80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W</a:t>
                </a:r>
                <a:endParaRPr lang="en-US"/>
              </a:p>
            </p:txBody>
          </p:sp>
        </p:grpSp>
        <p:sp>
          <p:nvSpPr>
            <p:cNvPr id="30881" name="Rectangle 374"/>
            <p:cNvSpPr>
              <a:spLocks noChangeArrowheads="1"/>
            </p:cNvSpPr>
            <p:nvPr/>
          </p:nvSpPr>
          <p:spPr bwMode="auto">
            <a:xfrm>
              <a:off x="3799" y="2578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882" name="Rectangle 375"/>
            <p:cNvSpPr>
              <a:spLocks noChangeArrowheads="1"/>
            </p:cNvSpPr>
            <p:nvPr/>
          </p:nvSpPr>
          <p:spPr bwMode="auto">
            <a:xfrm>
              <a:off x="3857" y="2615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883" name="Rectangle 376"/>
            <p:cNvSpPr>
              <a:spLocks noChangeArrowheads="1"/>
            </p:cNvSpPr>
            <p:nvPr/>
          </p:nvSpPr>
          <p:spPr bwMode="auto">
            <a:xfrm>
              <a:off x="3894" y="2615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30884" name="Rectangle 377"/>
            <p:cNvSpPr>
              <a:spLocks noChangeArrowheads="1"/>
            </p:cNvSpPr>
            <p:nvPr/>
          </p:nvSpPr>
          <p:spPr bwMode="auto">
            <a:xfrm>
              <a:off x="3833" y="2920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885" name="Rectangle 378"/>
            <p:cNvSpPr>
              <a:spLocks noChangeArrowheads="1"/>
            </p:cNvSpPr>
            <p:nvPr/>
          </p:nvSpPr>
          <p:spPr bwMode="auto">
            <a:xfrm>
              <a:off x="3891" y="2957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886" name="Rectangle 379"/>
            <p:cNvSpPr>
              <a:spLocks noChangeArrowheads="1"/>
            </p:cNvSpPr>
            <p:nvPr/>
          </p:nvSpPr>
          <p:spPr bwMode="auto">
            <a:xfrm>
              <a:off x="3928" y="2957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30887" name="Rectangle 380"/>
            <p:cNvSpPr>
              <a:spLocks noChangeArrowheads="1"/>
            </p:cNvSpPr>
            <p:nvPr/>
          </p:nvSpPr>
          <p:spPr bwMode="auto">
            <a:xfrm>
              <a:off x="3785" y="3263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888" name="Rectangle 381"/>
            <p:cNvSpPr>
              <a:spLocks noChangeArrowheads="1"/>
            </p:cNvSpPr>
            <p:nvPr/>
          </p:nvSpPr>
          <p:spPr bwMode="auto">
            <a:xfrm>
              <a:off x="3843" y="3300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889" name="Rectangle 382"/>
            <p:cNvSpPr>
              <a:spLocks noChangeArrowheads="1"/>
            </p:cNvSpPr>
            <p:nvPr/>
          </p:nvSpPr>
          <p:spPr bwMode="auto">
            <a:xfrm>
              <a:off x="3880" y="3300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sp>
          <p:nvSpPr>
            <p:cNvPr id="30890" name="Rectangle 383"/>
            <p:cNvSpPr>
              <a:spLocks noChangeArrowheads="1"/>
            </p:cNvSpPr>
            <p:nvPr/>
          </p:nvSpPr>
          <p:spPr bwMode="auto">
            <a:xfrm>
              <a:off x="3792" y="3586"/>
              <a:ext cx="210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30891" name="Rectangle 384"/>
            <p:cNvSpPr>
              <a:spLocks noChangeArrowheads="1"/>
            </p:cNvSpPr>
            <p:nvPr/>
          </p:nvSpPr>
          <p:spPr bwMode="auto">
            <a:xfrm>
              <a:off x="3850" y="3623"/>
              <a:ext cx="3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-</a:t>
              </a:r>
              <a:endParaRPr lang="en-US"/>
            </a:p>
          </p:txBody>
        </p:sp>
        <p:sp>
          <p:nvSpPr>
            <p:cNvPr id="30892" name="Rectangle 385"/>
            <p:cNvSpPr>
              <a:spLocks noChangeArrowheads="1"/>
            </p:cNvSpPr>
            <p:nvPr/>
          </p:nvSpPr>
          <p:spPr bwMode="auto">
            <a:xfrm>
              <a:off x="3887" y="3623"/>
              <a:ext cx="56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0000"/>
                  </a:solidFill>
                </a:rPr>
                <a:t>1</a:t>
              </a:r>
              <a:endParaRPr lang="en-US"/>
            </a:p>
          </p:txBody>
        </p:sp>
        <p:grpSp>
          <p:nvGrpSpPr>
            <p:cNvPr id="30893" name="Group 386"/>
            <p:cNvGrpSpPr>
              <a:grpSpLocks/>
            </p:cNvGrpSpPr>
            <p:nvPr/>
          </p:nvGrpSpPr>
          <p:grpSpPr bwMode="auto">
            <a:xfrm>
              <a:off x="4793" y="1263"/>
              <a:ext cx="183" cy="115"/>
              <a:chOff x="4793" y="1263"/>
              <a:chExt cx="183" cy="115"/>
            </a:xfrm>
          </p:grpSpPr>
          <p:sp>
            <p:nvSpPr>
              <p:cNvPr id="30929" name="Rectangle 387"/>
              <p:cNvSpPr>
                <a:spLocks noChangeArrowheads="1"/>
              </p:cNvSpPr>
              <p:nvPr/>
            </p:nvSpPr>
            <p:spPr bwMode="auto">
              <a:xfrm>
                <a:off x="4944" y="1263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30" name="Rectangle 388"/>
              <p:cNvSpPr>
                <a:spLocks noChangeArrowheads="1"/>
              </p:cNvSpPr>
              <p:nvPr/>
            </p:nvSpPr>
            <p:spPr bwMode="auto">
              <a:xfrm>
                <a:off x="4896" y="1263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0</a:t>
                </a:r>
                <a:endParaRPr lang="en-US"/>
              </a:p>
            </p:txBody>
          </p:sp>
          <p:sp>
            <p:nvSpPr>
              <p:cNvPr id="30931" name="Rectangle 389"/>
              <p:cNvSpPr>
                <a:spLocks noChangeArrowheads="1"/>
              </p:cNvSpPr>
              <p:nvPr/>
            </p:nvSpPr>
            <p:spPr bwMode="auto">
              <a:xfrm>
                <a:off x="4862" y="1263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32" name="Rectangle 390"/>
              <p:cNvSpPr>
                <a:spLocks noChangeArrowheads="1"/>
              </p:cNvSpPr>
              <p:nvPr/>
            </p:nvSpPr>
            <p:spPr bwMode="auto">
              <a:xfrm>
                <a:off x="4793" y="1263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94" name="Group 391"/>
            <p:cNvGrpSpPr>
              <a:grpSpLocks/>
            </p:cNvGrpSpPr>
            <p:nvPr/>
          </p:nvGrpSpPr>
          <p:grpSpPr bwMode="auto">
            <a:xfrm>
              <a:off x="4793" y="1580"/>
              <a:ext cx="170" cy="115"/>
              <a:chOff x="4793" y="1580"/>
              <a:chExt cx="170" cy="115"/>
            </a:xfrm>
          </p:grpSpPr>
          <p:sp>
            <p:nvSpPr>
              <p:cNvPr id="30925" name="Rectangle 392"/>
              <p:cNvSpPr>
                <a:spLocks noChangeArrowheads="1"/>
              </p:cNvSpPr>
              <p:nvPr/>
            </p:nvSpPr>
            <p:spPr bwMode="auto">
              <a:xfrm>
                <a:off x="4931" y="1580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26" name="Rectangle 393"/>
              <p:cNvSpPr>
                <a:spLocks noChangeArrowheads="1"/>
              </p:cNvSpPr>
              <p:nvPr/>
            </p:nvSpPr>
            <p:spPr bwMode="auto">
              <a:xfrm>
                <a:off x="4889" y="1580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30927" name="Rectangle 394"/>
              <p:cNvSpPr>
                <a:spLocks noChangeArrowheads="1"/>
              </p:cNvSpPr>
              <p:nvPr/>
            </p:nvSpPr>
            <p:spPr bwMode="auto">
              <a:xfrm>
                <a:off x="4862" y="1580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28" name="Rectangle 395"/>
              <p:cNvSpPr>
                <a:spLocks noChangeArrowheads="1"/>
              </p:cNvSpPr>
              <p:nvPr/>
            </p:nvSpPr>
            <p:spPr bwMode="auto">
              <a:xfrm>
                <a:off x="4793" y="1580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95" name="Group 396"/>
            <p:cNvGrpSpPr>
              <a:grpSpLocks/>
            </p:cNvGrpSpPr>
            <p:nvPr/>
          </p:nvGrpSpPr>
          <p:grpSpPr bwMode="auto">
            <a:xfrm>
              <a:off x="4785" y="1948"/>
              <a:ext cx="186" cy="115"/>
              <a:chOff x="4785" y="1948"/>
              <a:chExt cx="186" cy="115"/>
            </a:xfrm>
          </p:grpSpPr>
          <p:sp>
            <p:nvSpPr>
              <p:cNvPr id="30921" name="Rectangle 397"/>
              <p:cNvSpPr>
                <a:spLocks noChangeArrowheads="1"/>
              </p:cNvSpPr>
              <p:nvPr/>
            </p:nvSpPr>
            <p:spPr bwMode="auto">
              <a:xfrm>
                <a:off x="4939" y="19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22" name="Rectangle 398"/>
              <p:cNvSpPr>
                <a:spLocks noChangeArrowheads="1"/>
              </p:cNvSpPr>
              <p:nvPr/>
            </p:nvSpPr>
            <p:spPr bwMode="auto">
              <a:xfrm>
                <a:off x="4889" y="1948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30923" name="Rectangle 399"/>
              <p:cNvSpPr>
                <a:spLocks noChangeArrowheads="1"/>
              </p:cNvSpPr>
              <p:nvPr/>
            </p:nvSpPr>
            <p:spPr bwMode="auto">
              <a:xfrm>
                <a:off x="4854" y="19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24" name="Rectangle 400"/>
              <p:cNvSpPr>
                <a:spLocks noChangeArrowheads="1"/>
              </p:cNvSpPr>
              <p:nvPr/>
            </p:nvSpPr>
            <p:spPr bwMode="auto">
              <a:xfrm>
                <a:off x="4785" y="1948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96" name="Group 401"/>
            <p:cNvGrpSpPr>
              <a:grpSpLocks/>
            </p:cNvGrpSpPr>
            <p:nvPr/>
          </p:nvGrpSpPr>
          <p:grpSpPr bwMode="auto">
            <a:xfrm>
              <a:off x="4785" y="2252"/>
              <a:ext cx="180" cy="115"/>
              <a:chOff x="4785" y="2252"/>
              <a:chExt cx="180" cy="115"/>
            </a:xfrm>
          </p:grpSpPr>
          <p:sp>
            <p:nvSpPr>
              <p:cNvPr id="30917" name="Rectangle 402"/>
              <p:cNvSpPr>
                <a:spLocks noChangeArrowheads="1"/>
              </p:cNvSpPr>
              <p:nvPr/>
            </p:nvSpPr>
            <p:spPr bwMode="auto">
              <a:xfrm>
                <a:off x="4933" y="225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18" name="Rectangle 403"/>
              <p:cNvSpPr>
                <a:spLocks noChangeArrowheads="1"/>
              </p:cNvSpPr>
              <p:nvPr/>
            </p:nvSpPr>
            <p:spPr bwMode="auto">
              <a:xfrm>
                <a:off x="4888" y="2252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30919" name="Rectangle 404"/>
              <p:cNvSpPr>
                <a:spLocks noChangeArrowheads="1"/>
              </p:cNvSpPr>
              <p:nvPr/>
            </p:nvSpPr>
            <p:spPr bwMode="auto">
              <a:xfrm>
                <a:off x="4854" y="225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20" name="Rectangle 405"/>
              <p:cNvSpPr>
                <a:spLocks noChangeArrowheads="1"/>
              </p:cNvSpPr>
              <p:nvPr/>
            </p:nvSpPr>
            <p:spPr bwMode="auto">
              <a:xfrm>
                <a:off x="4785" y="2252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97" name="Group 406"/>
            <p:cNvGrpSpPr>
              <a:grpSpLocks/>
            </p:cNvGrpSpPr>
            <p:nvPr/>
          </p:nvGrpSpPr>
          <p:grpSpPr bwMode="auto">
            <a:xfrm>
              <a:off x="4785" y="2572"/>
              <a:ext cx="186" cy="115"/>
              <a:chOff x="4785" y="2572"/>
              <a:chExt cx="186" cy="115"/>
            </a:xfrm>
          </p:grpSpPr>
          <p:sp>
            <p:nvSpPr>
              <p:cNvPr id="30913" name="Rectangle 407"/>
              <p:cNvSpPr>
                <a:spLocks noChangeArrowheads="1"/>
              </p:cNvSpPr>
              <p:nvPr/>
            </p:nvSpPr>
            <p:spPr bwMode="auto">
              <a:xfrm>
                <a:off x="4939" y="257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14" name="Rectangle 408"/>
              <p:cNvSpPr>
                <a:spLocks noChangeArrowheads="1"/>
              </p:cNvSpPr>
              <p:nvPr/>
            </p:nvSpPr>
            <p:spPr bwMode="auto">
              <a:xfrm>
                <a:off x="4889" y="2572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30915" name="Rectangle 409"/>
              <p:cNvSpPr>
                <a:spLocks noChangeArrowheads="1"/>
              </p:cNvSpPr>
              <p:nvPr/>
            </p:nvSpPr>
            <p:spPr bwMode="auto">
              <a:xfrm>
                <a:off x="4854" y="2572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16" name="Rectangle 410"/>
              <p:cNvSpPr>
                <a:spLocks noChangeArrowheads="1"/>
              </p:cNvSpPr>
              <p:nvPr/>
            </p:nvSpPr>
            <p:spPr bwMode="auto">
              <a:xfrm>
                <a:off x="4785" y="2572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98" name="Group 411"/>
            <p:cNvGrpSpPr>
              <a:grpSpLocks/>
            </p:cNvGrpSpPr>
            <p:nvPr/>
          </p:nvGrpSpPr>
          <p:grpSpPr bwMode="auto">
            <a:xfrm>
              <a:off x="4785" y="2876"/>
              <a:ext cx="180" cy="115"/>
              <a:chOff x="4785" y="2876"/>
              <a:chExt cx="180" cy="115"/>
            </a:xfrm>
          </p:grpSpPr>
          <p:sp>
            <p:nvSpPr>
              <p:cNvPr id="30909" name="Rectangle 412"/>
              <p:cNvSpPr>
                <a:spLocks noChangeArrowheads="1"/>
              </p:cNvSpPr>
              <p:nvPr/>
            </p:nvSpPr>
            <p:spPr bwMode="auto">
              <a:xfrm>
                <a:off x="4933" y="2876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10" name="Rectangle 413"/>
              <p:cNvSpPr>
                <a:spLocks noChangeArrowheads="1"/>
              </p:cNvSpPr>
              <p:nvPr/>
            </p:nvSpPr>
            <p:spPr bwMode="auto">
              <a:xfrm>
                <a:off x="4887" y="2876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5</a:t>
                </a:r>
                <a:endParaRPr lang="en-US"/>
              </a:p>
            </p:txBody>
          </p:sp>
          <p:sp>
            <p:nvSpPr>
              <p:cNvPr id="30911" name="Rectangle 414"/>
              <p:cNvSpPr>
                <a:spLocks noChangeArrowheads="1"/>
              </p:cNvSpPr>
              <p:nvPr/>
            </p:nvSpPr>
            <p:spPr bwMode="auto">
              <a:xfrm>
                <a:off x="4854" y="2876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12" name="Rectangle 415"/>
              <p:cNvSpPr>
                <a:spLocks noChangeArrowheads="1"/>
              </p:cNvSpPr>
              <p:nvPr/>
            </p:nvSpPr>
            <p:spPr bwMode="auto">
              <a:xfrm>
                <a:off x="4785" y="2876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899" name="Group 416"/>
            <p:cNvGrpSpPr>
              <a:grpSpLocks/>
            </p:cNvGrpSpPr>
            <p:nvPr/>
          </p:nvGrpSpPr>
          <p:grpSpPr bwMode="auto">
            <a:xfrm>
              <a:off x="4785" y="3239"/>
              <a:ext cx="183" cy="115"/>
              <a:chOff x="4785" y="3239"/>
              <a:chExt cx="183" cy="115"/>
            </a:xfrm>
          </p:grpSpPr>
          <p:sp>
            <p:nvSpPr>
              <p:cNvPr id="30905" name="Rectangle 417"/>
              <p:cNvSpPr>
                <a:spLocks noChangeArrowheads="1"/>
              </p:cNvSpPr>
              <p:nvPr/>
            </p:nvSpPr>
            <p:spPr bwMode="auto">
              <a:xfrm>
                <a:off x="4936" y="3239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06" name="Rectangle 418"/>
              <p:cNvSpPr>
                <a:spLocks noChangeArrowheads="1"/>
              </p:cNvSpPr>
              <p:nvPr/>
            </p:nvSpPr>
            <p:spPr bwMode="auto">
              <a:xfrm>
                <a:off x="4888" y="3239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6</a:t>
                </a:r>
                <a:endParaRPr lang="en-US"/>
              </a:p>
            </p:txBody>
          </p:sp>
          <p:sp>
            <p:nvSpPr>
              <p:cNvPr id="30907" name="Rectangle 419"/>
              <p:cNvSpPr>
                <a:spLocks noChangeArrowheads="1"/>
              </p:cNvSpPr>
              <p:nvPr/>
            </p:nvSpPr>
            <p:spPr bwMode="auto">
              <a:xfrm>
                <a:off x="4854" y="3239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08" name="Rectangle 420"/>
              <p:cNvSpPr>
                <a:spLocks noChangeArrowheads="1"/>
              </p:cNvSpPr>
              <p:nvPr/>
            </p:nvSpPr>
            <p:spPr bwMode="auto">
              <a:xfrm>
                <a:off x="4785" y="3239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  <p:grpSp>
          <p:nvGrpSpPr>
            <p:cNvPr id="30900" name="Group 421"/>
            <p:cNvGrpSpPr>
              <a:grpSpLocks/>
            </p:cNvGrpSpPr>
            <p:nvPr/>
          </p:nvGrpSpPr>
          <p:grpSpPr bwMode="auto">
            <a:xfrm>
              <a:off x="4785" y="3548"/>
              <a:ext cx="185" cy="115"/>
              <a:chOff x="4785" y="3548"/>
              <a:chExt cx="185" cy="115"/>
            </a:xfrm>
          </p:grpSpPr>
          <p:sp>
            <p:nvSpPr>
              <p:cNvPr id="30901" name="Rectangle 422"/>
              <p:cNvSpPr>
                <a:spLocks noChangeArrowheads="1"/>
              </p:cNvSpPr>
              <p:nvPr/>
            </p:nvSpPr>
            <p:spPr bwMode="auto">
              <a:xfrm>
                <a:off x="4938" y="35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)</a:t>
                </a:r>
                <a:endParaRPr lang="en-US"/>
              </a:p>
            </p:txBody>
          </p:sp>
          <p:sp>
            <p:nvSpPr>
              <p:cNvPr id="30902" name="Rectangle 423"/>
              <p:cNvSpPr>
                <a:spLocks noChangeArrowheads="1"/>
              </p:cNvSpPr>
              <p:nvPr/>
            </p:nvSpPr>
            <p:spPr bwMode="auto">
              <a:xfrm>
                <a:off x="4888" y="3548"/>
                <a:ext cx="48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7</a:t>
                </a:r>
                <a:endParaRPr lang="en-US"/>
              </a:p>
            </p:txBody>
          </p:sp>
          <p:sp>
            <p:nvSpPr>
              <p:cNvPr id="30903" name="Rectangle 424"/>
              <p:cNvSpPr>
                <a:spLocks noChangeArrowheads="1"/>
              </p:cNvSpPr>
              <p:nvPr/>
            </p:nvSpPr>
            <p:spPr bwMode="auto">
              <a:xfrm>
                <a:off x="4854" y="3548"/>
                <a:ext cx="32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>
                    <a:solidFill>
                      <a:srgbClr val="000000"/>
                    </a:solidFill>
                  </a:rPr>
                  <a:t>(</a:t>
                </a:r>
                <a:endParaRPr lang="en-US"/>
              </a:p>
            </p:txBody>
          </p:sp>
          <p:sp>
            <p:nvSpPr>
              <p:cNvPr id="30904" name="Rectangle 425"/>
              <p:cNvSpPr>
                <a:spLocks noChangeArrowheads="1"/>
              </p:cNvSpPr>
              <p:nvPr/>
            </p:nvSpPr>
            <p:spPr bwMode="auto">
              <a:xfrm>
                <a:off x="4785" y="3548"/>
                <a:ext cx="59" cy="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200" i="1">
                    <a:solidFill>
                      <a:srgbClr val="000000"/>
                    </a:solidFill>
                  </a:rPr>
                  <a:t>F</a:t>
                </a:r>
                <a:endParaRPr lang="en-US"/>
              </a:p>
            </p:txBody>
          </p:sp>
        </p:grpSp>
      </p:grpSp>
      <p:sp>
        <p:nvSpPr>
          <p:cNvPr id="30742" name="Line 426"/>
          <p:cNvSpPr>
            <a:spLocks noChangeShapeType="1"/>
          </p:cNvSpPr>
          <p:nvPr/>
        </p:nvSpPr>
        <p:spPr bwMode="auto">
          <a:xfrm>
            <a:off x="3962400" y="2308225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3" name="Line 427"/>
          <p:cNvSpPr>
            <a:spLocks noChangeShapeType="1"/>
          </p:cNvSpPr>
          <p:nvPr/>
        </p:nvSpPr>
        <p:spPr bwMode="auto">
          <a:xfrm>
            <a:off x="3962400" y="2840038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4" name="Line 428"/>
          <p:cNvSpPr>
            <a:spLocks noChangeShapeType="1"/>
          </p:cNvSpPr>
          <p:nvPr/>
        </p:nvSpPr>
        <p:spPr bwMode="auto">
          <a:xfrm>
            <a:off x="3962400" y="3363913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5" name="Line 429"/>
          <p:cNvSpPr>
            <a:spLocks noChangeShapeType="1"/>
          </p:cNvSpPr>
          <p:nvPr/>
        </p:nvSpPr>
        <p:spPr bwMode="auto">
          <a:xfrm>
            <a:off x="3962400" y="3886200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6" name="Line 430"/>
          <p:cNvSpPr>
            <a:spLocks noChangeShapeType="1"/>
          </p:cNvSpPr>
          <p:nvPr/>
        </p:nvSpPr>
        <p:spPr bwMode="auto">
          <a:xfrm>
            <a:off x="3962400" y="4375150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7" name="Line 431"/>
          <p:cNvSpPr>
            <a:spLocks noChangeShapeType="1"/>
          </p:cNvSpPr>
          <p:nvPr/>
        </p:nvSpPr>
        <p:spPr bwMode="auto">
          <a:xfrm>
            <a:off x="3962400" y="4897438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432"/>
          <p:cNvSpPr>
            <a:spLocks noChangeShapeType="1"/>
          </p:cNvSpPr>
          <p:nvPr/>
        </p:nvSpPr>
        <p:spPr bwMode="auto">
          <a:xfrm>
            <a:off x="3962400" y="5432425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9" name="Line 433"/>
          <p:cNvSpPr>
            <a:spLocks noChangeShapeType="1"/>
          </p:cNvSpPr>
          <p:nvPr/>
        </p:nvSpPr>
        <p:spPr bwMode="auto">
          <a:xfrm>
            <a:off x="3962400" y="5945188"/>
            <a:ext cx="388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0" name="Line 434"/>
          <p:cNvSpPr>
            <a:spLocks noChangeShapeType="1"/>
          </p:cNvSpPr>
          <p:nvPr/>
        </p:nvSpPr>
        <p:spPr bwMode="auto">
          <a:xfrm>
            <a:off x="3352800" y="335915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1" name="Line 435"/>
          <p:cNvSpPr>
            <a:spLocks noChangeShapeType="1"/>
          </p:cNvSpPr>
          <p:nvPr/>
        </p:nvSpPr>
        <p:spPr bwMode="auto">
          <a:xfrm>
            <a:off x="3352800" y="38830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2" name="Line 436"/>
          <p:cNvSpPr>
            <a:spLocks noChangeShapeType="1"/>
          </p:cNvSpPr>
          <p:nvPr/>
        </p:nvSpPr>
        <p:spPr bwMode="auto">
          <a:xfrm>
            <a:off x="3352800" y="437515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3" name="Line 437"/>
          <p:cNvSpPr>
            <a:spLocks noChangeShapeType="1"/>
          </p:cNvSpPr>
          <p:nvPr/>
        </p:nvSpPr>
        <p:spPr bwMode="auto">
          <a:xfrm>
            <a:off x="3352800" y="488791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4" name="Line 438"/>
          <p:cNvSpPr>
            <a:spLocks noChangeShapeType="1"/>
          </p:cNvSpPr>
          <p:nvPr/>
        </p:nvSpPr>
        <p:spPr bwMode="auto">
          <a:xfrm>
            <a:off x="3352800" y="54229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5" name="Line 439"/>
          <p:cNvSpPr>
            <a:spLocks noChangeShapeType="1"/>
          </p:cNvSpPr>
          <p:nvPr/>
        </p:nvSpPr>
        <p:spPr bwMode="auto">
          <a:xfrm>
            <a:off x="3352800" y="594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0756" name="Group 440"/>
          <p:cNvGrpSpPr>
            <a:grpSpLocks/>
          </p:cNvGrpSpPr>
          <p:nvPr/>
        </p:nvGrpSpPr>
        <p:grpSpPr bwMode="auto">
          <a:xfrm>
            <a:off x="1981200" y="4191000"/>
            <a:ext cx="1371600" cy="1905000"/>
            <a:chOff x="1152" y="1392"/>
            <a:chExt cx="864" cy="1200"/>
          </a:xfrm>
        </p:grpSpPr>
        <p:sp>
          <p:nvSpPr>
            <p:cNvPr id="30768" name="Text Box 441"/>
            <p:cNvSpPr txBox="1">
              <a:spLocks noChangeArrowheads="1"/>
            </p:cNvSpPr>
            <p:nvPr/>
          </p:nvSpPr>
          <p:spPr bwMode="auto">
            <a:xfrm>
              <a:off x="1197" y="1737"/>
              <a:ext cx="771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sz="2000"/>
                <a:t>4-point</a:t>
              </a:r>
            </a:p>
            <a:p>
              <a:pPr algn="ctr" eaLnBrk="1" hangingPunct="1"/>
              <a:r>
                <a:rPr lang="en-US" sz="1800"/>
                <a:t>FFT</a:t>
              </a:r>
            </a:p>
          </p:txBody>
        </p:sp>
        <p:sp>
          <p:nvSpPr>
            <p:cNvPr id="30769" name="Rectangle 442"/>
            <p:cNvSpPr>
              <a:spLocks noChangeArrowheads="1"/>
            </p:cNvSpPr>
            <p:nvPr/>
          </p:nvSpPr>
          <p:spPr bwMode="auto">
            <a:xfrm>
              <a:off x="1152" y="1392"/>
              <a:ext cx="864" cy="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sp>
        <p:nvSpPr>
          <p:cNvPr id="30757" name="Line 443"/>
          <p:cNvSpPr>
            <a:spLocks noChangeShapeType="1"/>
          </p:cNvSpPr>
          <p:nvPr/>
        </p:nvSpPr>
        <p:spPr bwMode="auto">
          <a:xfrm>
            <a:off x="1371600" y="4343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8" name="Line 444"/>
          <p:cNvSpPr>
            <a:spLocks noChangeShapeType="1"/>
          </p:cNvSpPr>
          <p:nvPr/>
        </p:nvSpPr>
        <p:spPr bwMode="auto">
          <a:xfrm>
            <a:off x="1371600" y="4862513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59" name="Text Box 445"/>
          <p:cNvSpPr txBox="1">
            <a:spLocks noChangeArrowheads="1"/>
          </p:cNvSpPr>
          <p:nvPr/>
        </p:nvSpPr>
        <p:spPr bwMode="auto">
          <a:xfrm>
            <a:off x="838200" y="41148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f(1)</a:t>
            </a:r>
          </a:p>
        </p:txBody>
      </p:sp>
      <p:sp>
        <p:nvSpPr>
          <p:cNvPr id="30760" name="Text Box 446"/>
          <p:cNvSpPr txBox="1">
            <a:spLocks noChangeArrowheads="1"/>
          </p:cNvSpPr>
          <p:nvPr/>
        </p:nvSpPr>
        <p:spPr bwMode="auto">
          <a:xfrm>
            <a:off x="838200" y="4648200"/>
            <a:ext cx="527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f(5)</a:t>
            </a:r>
          </a:p>
        </p:txBody>
      </p:sp>
      <p:sp>
        <p:nvSpPr>
          <p:cNvPr id="30761" name="Line 447"/>
          <p:cNvSpPr>
            <a:spLocks noChangeShapeType="1"/>
          </p:cNvSpPr>
          <p:nvPr/>
        </p:nvSpPr>
        <p:spPr bwMode="auto">
          <a:xfrm>
            <a:off x="1371600" y="542448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2" name="Line 448"/>
          <p:cNvSpPr>
            <a:spLocks noChangeShapeType="1"/>
          </p:cNvSpPr>
          <p:nvPr/>
        </p:nvSpPr>
        <p:spPr bwMode="auto">
          <a:xfrm>
            <a:off x="1371600" y="59436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63" name="Text Box 449"/>
          <p:cNvSpPr txBox="1">
            <a:spLocks noChangeArrowheads="1"/>
          </p:cNvSpPr>
          <p:nvPr/>
        </p:nvSpPr>
        <p:spPr bwMode="auto">
          <a:xfrm>
            <a:off x="838200" y="51958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f(3)</a:t>
            </a:r>
          </a:p>
        </p:txBody>
      </p:sp>
      <p:sp>
        <p:nvSpPr>
          <p:cNvPr id="30764" name="Text Box 450"/>
          <p:cNvSpPr txBox="1">
            <a:spLocks noChangeArrowheads="1"/>
          </p:cNvSpPr>
          <p:nvPr/>
        </p:nvSpPr>
        <p:spPr bwMode="auto">
          <a:xfrm>
            <a:off x="838200" y="5729288"/>
            <a:ext cx="527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f(7)</a:t>
            </a:r>
          </a:p>
        </p:txBody>
      </p:sp>
      <p:graphicFrame>
        <p:nvGraphicFramePr>
          <p:cNvPr id="30765" name="Object 451"/>
          <p:cNvGraphicFramePr>
            <a:graphicFrameLocks noChangeAspect="1"/>
          </p:cNvGraphicFramePr>
          <p:nvPr/>
        </p:nvGraphicFramePr>
        <p:xfrm>
          <a:off x="4213225" y="5032375"/>
          <a:ext cx="3714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2" name="Equation" r:id="rId7" imgW="203112" imgH="241195" progId="Equation.3">
                  <p:embed/>
                </p:oleObj>
              </mc:Choice>
              <mc:Fallback>
                <p:oleObj name="Equation" r:id="rId7" imgW="203112" imgH="241195" progId="Equation.3">
                  <p:embed/>
                  <p:pic>
                    <p:nvPicPr>
                      <p:cNvPr id="0" name="Object 4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5032375"/>
                        <a:ext cx="3714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6" name="Object 452"/>
          <p:cNvGraphicFramePr>
            <a:graphicFrameLocks noChangeAspect="1"/>
          </p:cNvGraphicFramePr>
          <p:nvPr/>
        </p:nvGraphicFramePr>
        <p:xfrm>
          <a:off x="4213225" y="5543550"/>
          <a:ext cx="3714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3" name="Equation" r:id="rId9" imgW="203112" imgH="241195" progId="Equation.3">
                  <p:embed/>
                </p:oleObj>
              </mc:Choice>
              <mc:Fallback>
                <p:oleObj name="Equation" r:id="rId9" imgW="203112" imgH="241195" progId="Equation.3">
                  <p:embed/>
                  <p:pic>
                    <p:nvPicPr>
                      <p:cNvPr id="0" name="Object 4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5543550"/>
                        <a:ext cx="3714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7" name="Text Box 453"/>
          <p:cNvSpPr txBox="1">
            <a:spLocks noChangeArrowheads="1"/>
          </p:cNvSpPr>
          <p:nvPr/>
        </p:nvSpPr>
        <p:spPr bwMode="auto">
          <a:xfrm>
            <a:off x="5907088" y="1828800"/>
            <a:ext cx="1055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butterfly</a:t>
            </a:r>
          </a:p>
        </p:txBody>
      </p:sp>
    </p:spTree>
  </p:cSld>
  <p:clrMapOvr>
    <a:masterClrMapping/>
  </p:clrMapOvr>
  <p:transition xmlns:p14="http://schemas.microsoft.com/office/powerpoint/2010/main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1C90076-327C-4FDC-9516-4001D8D00517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790575"/>
            <a:ext cx="7340600" cy="762000"/>
          </a:xfrm>
        </p:spPr>
        <p:txBody>
          <a:bodyPr/>
          <a:lstStyle/>
          <a:p>
            <a:pPr eaLnBrk="1" hangingPunct="1"/>
            <a:r>
              <a:rPr lang="en-US" sz="3200" b="1" smtClean="0">
                <a:latin typeface="Angsana New" panose="02020603050405020304" pitchFamily="18" charset="-34"/>
              </a:rPr>
              <a:t>Fast Fourier Transform (DIT-FFT)</a:t>
            </a:r>
          </a:p>
        </p:txBody>
      </p:sp>
      <p:pic>
        <p:nvPicPr>
          <p:cNvPr id="3174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781800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609600" y="1371600"/>
            <a:ext cx="14176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8-point FFT</a:t>
            </a:r>
          </a:p>
        </p:txBody>
      </p:sp>
      <p:sp>
        <p:nvSpPr>
          <p:cNvPr id="31750" name="Text Box 5"/>
          <p:cNvSpPr txBox="1">
            <a:spLocks noChangeArrowheads="1"/>
          </p:cNvSpPr>
          <p:nvPr/>
        </p:nvSpPr>
        <p:spPr bwMode="auto">
          <a:xfrm>
            <a:off x="2743200" y="1219200"/>
            <a:ext cx="2403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FF0000"/>
                </a:solidFill>
              </a:rPr>
              <a:t>Direct calculation = N</a:t>
            </a:r>
            <a:r>
              <a:rPr lang="en-US" sz="1800" b="1" baseline="30000">
                <a:solidFill>
                  <a:srgbClr val="FF0000"/>
                </a:solidFill>
              </a:rPr>
              <a:t>2</a:t>
            </a:r>
            <a:endParaRPr lang="en-US" sz="1800" b="1">
              <a:solidFill>
                <a:srgbClr val="FF0000"/>
              </a:solidFill>
            </a:endParaRPr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6096000" y="1219200"/>
            <a:ext cx="15589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 b="1">
                <a:solidFill>
                  <a:srgbClr val="000099"/>
                </a:solidFill>
              </a:rPr>
              <a:t>FFT = Nlog</a:t>
            </a:r>
            <a:r>
              <a:rPr lang="en-US" sz="1800" b="1" baseline="-25000">
                <a:solidFill>
                  <a:srgbClr val="000099"/>
                </a:solidFill>
              </a:rPr>
              <a:t>2</a:t>
            </a:r>
            <a:r>
              <a:rPr lang="en-US" sz="1800" b="1">
                <a:solidFill>
                  <a:srgbClr val="000099"/>
                </a:solidFill>
              </a:rPr>
              <a:t>N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0F0EF2D2-8FA9-4D14-83C3-447F848A585E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49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Fast Fourier Transform</a:t>
            </a:r>
            <a:endParaRPr lang="en-US" sz="2800" smtClean="0">
              <a:solidFill>
                <a:schemeClr val="tx1"/>
              </a:solidFill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572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spcBef>
                <a:spcPct val="100000"/>
              </a:spcBef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2171700" algn="l"/>
              </a:tabLst>
            </a:pPr>
            <a:r>
              <a:rPr lang="en-US" sz="2800" smtClean="0"/>
              <a:t>Computational Complexity:</a:t>
            </a:r>
          </a:p>
          <a:p>
            <a:pPr marL="0" indent="0" eaLnBrk="1" hangingPunct="1">
              <a:spcBef>
                <a:spcPct val="100000"/>
              </a:spcBef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2171700" algn="l"/>
              </a:tabLst>
            </a:pPr>
            <a:endParaRPr lang="en-US" sz="2800" smtClean="0"/>
          </a:p>
          <a:p>
            <a:pPr marL="0" indent="0" eaLnBrk="1" hangingPunct="1">
              <a:spcBef>
                <a:spcPct val="100000"/>
              </a:spcBef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2171700" algn="l"/>
              </a:tabLst>
            </a:pPr>
            <a:endParaRPr lang="en-US" sz="2800" smtClean="0"/>
          </a:p>
          <a:p>
            <a:pPr marL="0" indent="0" eaLnBrk="1" hangingPunct="1">
              <a:spcBef>
                <a:spcPct val="100000"/>
              </a:spcBef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2171700" algn="l"/>
              </a:tabLst>
            </a:pPr>
            <a:endParaRPr lang="en-US" sz="2800" smtClean="0"/>
          </a:p>
          <a:p>
            <a:pPr marL="0" indent="0" eaLnBrk="1" hangingPunct="1">
              <a:spcBef>
                <a:spcPct val="75000"/>
              </a:spcBef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2171700" algn="l"/>
              </a:tabLst>
            </a:pPr>
            <a:r>
              <a:rPr lang="en-US" sz="2800" smtClean="0"/>
              <a:t>Remember: </a:t>
            </a:r>
            <a:r>
              <a:rPr lang="en-US" sz="2400" smtClean="0">
                <a:solidFill>
                  <a:schemeClr val="tx2"/>
                </a:solidFill>
              </a:rPr>
              <a:t>The Fast Fourier Transform is just a faster </a:t>
            </a:r>
            <a:r>
              <a:rPr lang="en-US" sz="2400" b="1" smtClean="0">
                <a:solidFill>
                  <a:schemeClr val="tx2"/>
                </a:solidFill>
              </a:rPr>
              <a:t>algorithm</a:t>
            </a:r>
            <a:r>
              <a:rPr lang="en-US" sz="2400" smtClean="0">
                <a:solidFill>
                  <a:schemeClr val="tx2"/>
                </a:solidFill>
              </a:rPr>
              <a:t> for computing the Discrete Fourier Transform — it does </a:t>
            </a:r>
            <a:r>
              <a:rPr lang="en-US" sz="2400" i="1" smtClean="0">
                <a:solidFill>
                  <a:schemeClr val="tx2"/>
                </a:solidFill>
              </a:rPr>
              <a:t>not</a:t>
            </a:r>
            <a:r>
              <a:rPr lang="en-US" sz="2400" smtClean="0">
                <a:solidFill>
                  <a:schemeClr val="tx2"/>
                </a:solidFill>
              </a:rPr>
              <a:t> produce a different result.</a:t>
            </a:r>
          </a:p>
        </p:txBody>
      </p:sp>
      <p:graphicFrame>
        <p:nvGraphicFramePr>
          <p:cNvPr id="411652" name="Group 4"/>
          <p:cNvGraphicFramePr>
            <a:graphicFrameLocks noGrp="1"/>
          </p:cNvGraphicFramePr>
          <p:nvPr/>
        </p:nvGraphicFramePr>
        <p:xfrm>
          <a:off x="1524000" y="2759075"/>
          <a:ext cx="6705600" cy="1155934"/>
        </p:xfrm>
        <a:graphic>
          <a:graphicData uri="http://schemas.openxmlformats.org/drawingml/2006/table">
            <a:tbl>
              <a:tblPr/>
              <a:tblGrid>
                <a:gridCol w="4259263"/>
                <a:gridCol w="542925"/>
                <a:gridCol w="1903412"/>
              </a:tblGrid>
              <a:tr h="6378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6600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</a:rPr>
                        <a:t>Discrete Fourier Transform</a:t>
                      </a:r>
                    </a:p>
                  </a:txBody>
                  <a:tcPr marT="45695" marB="45695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6600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6600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O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kumimoji="0" lang="en-US" sz="2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2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6600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</a:rPr>
                        <a:t>Fast Fourier Transform</a:t>
                      </a:r>
                    </a:p>
                  </a:txBody>
                  <a:tcPr marT="45695" marB="45695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6600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 b="1">
                          <a:solidFill>
                            <a:srgbClr val="006600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O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(</a:t>
                      </a: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 log </a:t>
                      </a: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N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T="45695" marB="45695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80" name="Line 21"/>
          <p:cNvSpPr>
            <a:spLocks noChangeShapeType="1"/>
          </p:cNvSpPr>
          <p:nvPr/>
        </p:nvSpPr>
        <p:spPr bwMode="auto">
          <a:xfrm>
            <a:off x="381000" y="3810000"/>
            <a:ext cx="83820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4135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Transform</a:t>
            </a:r>
            <a:br>
              <a:rPr lang="en-US" sz="2800" b="1" dirty="0" smtClean="0"/>
            </a:br>
            <a:r>
              <a:rPr lang="en-US" sz="2400" b="1" dirty="0" smtClean="0"/>
              <a:t>Formula</a:t>
            </a:r>
          </a:p>
        </p:txBody>
      </p:sp>
      <p:sp>
        <p:nvSpPr>
          <p:cNvPr id="389123" name="Text Box 3"/>
          <p:cNvSpPr txBox="1">
            <a:spLocks noChangeArrowheads="1"/>
          </p:cNvSpPr>
          <p:nvPr/>
        </p:nvSpPr>
        <p:spPr bwMode="auto">
          <a:xfrm>
            <a:off x="762000" y="1524000"/>
            <a:ext cx="71304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/>
              <a:t>Forward </a:t>
            </a:r>
            <a:r>
              <a:rPr lang="en-US" b="1" dirty="0" smtClean="0"/>
              <a:t>Transform:</a:t>
            </a:r>
          </a:p>
          <a:p>
            <a:pPr eaLnBrk="1" hangingPunct="1"/>
            <a:r>
              <a:rPr lang="en-US" sz="2000" b="1" dirty="0"/>
              <a:t>	</a:t>
            </a:r>
            <a:r>
              <a:rPr lang="en-US" sz="2000" dirty="0" smtClean="0"/>
              <a:t>from </a:t>
            </a:r>
            <a:r>
              <a:rPr lang="en-US" sz="2000" dirty="0" smtClean="0">
                <a:solidFill>
                  <a:srgbClr val="FF0000"/>
                </a:solidFill>
              </a:rPr>
              <a:t>space domain </a:t>
            </a:r>
            <a:r>
              <a:rPr lang="en-US" sz="2000" dirty="0" smtClean="0"/>
              <a:t>to </a:t>
            </a:r>
            <a:r>
              <a:rPr lang="en-US" sz="2000" dirty="0" smtClean="0">
                <a:solidFill>
                  <a:srgbClr val="FF0000"/>
                </a:solidFill>
              </a:rPr>
              <a:t>frequency domain </a:t>
            </a:r>
            <a:r>
              <a:rPr lang="en-US" sz="2000" dirty="0" smtClean="0"/>
              <a:t>(Fourier Domain)</a:t>
            </a:r>
            <a:endParaRPr lang="en-US" sz="2000" dirty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762000" y="3895864"/>
            <a:ext cx="713047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Backward Transform (Inverse Transform):</a:t>
            </a:r>
          </a:p>
          <a:p>
            <a:pPr eaLnBrk="1" hangingPunct="1"/>
            <a:r>
              <a:rPr lang="en-US" sz="2000" b="1" dirty="0"/>
              <a:t>	</a:t>
            </a:r>
            <a:r>
              <a:rPr lang="en-US" sz="2000" dirty="0" smtClean="0"/>
              <a:t>from space domain to frequency domain (Fourier Domain)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200989" y="3326082"/>
            <a:ext cx="204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u </a:t>
            </a:r>
            <a:r>
              <a:rPr lang="en-US" dirty="0" smtClean="0">
                <a:latin typeface="+mn-lt"/>
              </a:rPr>
              <a:t>= 0,1,.., </a:t>
            </a:r>
            <a:r>
              <a:rPr lang="en-US" i="1" dirty="0" smtClean="0">
                <a:latin typeface="+mn-lt"/>
              </a:rPr>
              <a:t>M-1</a:t>
            </a:r>
            <a:endParaRPr lang="en-US" i="1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33226" y="5710535"/>
            <a:ext cx="2031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x </a:t>
            </a:r>
            <a:r>
              <a:rPr lang="en-US" dirty="0" smtClean="0">
                <a:latin typeface="+mn-lt"/>
              </a:rPr>
              <a:t>= 0,1,.., </a:t>
            </a:r>
            <a:r>
              <a:rPr lang="en-US" i="1" dirty="0" smtClean="0">
                <a:latin typeface="+mn-lt"/>
              </a:rPr>
              <a:t>M-1</a:t>
            </a:r>
            <a:endParaRPr lang="en-US" i="1" dirty="0">
              <a:latin typeface="+mn-lt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466682"/>
              </p:ext>
            </p:extLst>
          </p:nvPr>
        </p:nvGraphicFramePr>
        <p:xfrm>
          <a:off x="2833688" y="5118100"/>
          <a:ext cx="3648075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3" name="Equation" r:id="rId3" imgW="1536480" imgH="444240" progId="Equation.DSMT4">
                  <p:embed/>
                </p:oleObj>
              </mc:Choice>
              <mc:Fallback>
                <p:oleObj name="Equation" r:id="rId3" imgW="153648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3688" y="5118100"/>
                        <a:ext cx="3648075" cy="10541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667233"/>
              </p:ext>
            </p:extLst>
          </p:nvPr>
        </p:nvGraphicFramePr>
        <p:xfrm>
          <a:off x="2833688" y="2678645"/>
          <a:ext cx="3316201" cy="1055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4" name="Equation" r:id="rId5" imgW="1396800" imgH="444240" progId="Equation.DSMT4">
                  <p:embed/>
                </p:oleObj>
              </mc:Choice>
              <mc:Fallback>
                <p:oleObj name="Equation" r:id="rId5" imgW="139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3688" y="2678645"/>
                        <a:ext cx="3316201" cy="105515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autoUpdateAnimBg="0"/>
      <p:bldP spid="10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CF7B854E-7534-4ABB-9835-C3021969045E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Angsana New" panose="02020603050405020304" pitchFamily="18" charset="-34"/>
              </a:rPr>
              <a:t>Processing Time (DFT vs FFT)</a:t>
            </a:r>
            <a:endParaRPr lang="en-US" b="1" smtClean="0">
              <a:latin typeface="Angsana New" panose="02020603050405020304" pitchFamily="18" charset="-34"/>
            </a:endParaRPr>
          </a:p>
        </p:txBody>
      </p:sp>
      <p:pic>
        <p:nvPicPr>
          <p:cNvPr id="33796" name="Picture 3" descr="Fourier_DFTvsFFT_time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8674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A39E3B25-C657-438F-A80E-1C6702CA72FA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1676400" y="5688013"/>
            <a:ext cx="4953000" cy="7239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2209800" y="1349375"/>
            <a:ext cx="3886200" cy="5334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7893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Relationship between </a:t>
            </a:r>
            <a:r>
              <a:rPr lang="en-US" sz="2400" b="1" smtClean="0">
                <a:solidFill>
                  <a:srgbClr val="003399"/>
                </a:solidFill>
              </a:rPr>
              <a:t>Convolution and DFT</a:t>
            </a:r>
          </a:p>
        </p:txBody>
      </p:sp>
      <p:graphicFrame>
        <p:nvGraphicFramePr>
          <p:cNvPr id="416773" name="Object 5"/>
          <p:cNvGraphicFramePr>
            <a:graphicFrameLocks noChangeAspect="1"/>
          </p:cNvGraphicFramePr>
          <p:nvPr/>
        </p:nvGraphicFramePr>
        <p:xfrm>
          <a:off x="2362200" y="1447800"/>
          <a:ext cx="35814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1" name="Microsoft Equation 3.0" r:id="rId3" imgW="2159000" imgH="203200" progId="Equation.3">
                  <p:embed/>
                </p:oleObj>
              </mc:Choice>
              <mc:Fallback>
                <p:oleObj name="Microsoft Equation 3.0" r:id="rId3" imgW="21590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447800"/>
                        <a:ext cx="35814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Rectangle 6"/>
          <p:cNvSpPr>
            <a:spLocks noChangeArrowheads="1"/>
          </p:cNvSpPr>
          <p:nvPr/>
        </p:nvSpPr>
        <p:spPr bwMode="auto">
          <a:xfrm>
            <a:off x="2484438" y="3173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16775" name="Object 7"/>
          <p:cNvGraphicFramePr>
            <a:graphicFrameLocks noChangeAspect="1"/>
          </p:cNvGraphicFramePr>
          <p:nvPr/>
        </p:nvGraphicFramePr>
        <p:xfrm>
          <a:off x="1828800" y="1981200"/>
          <a:ext cx="502920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2" name="Microsoft Equation 3.0" r:id="rId5" imgW="4210086" imgH="475558" progId="Equation.3">
                  <p:embed/>
                </p:oleObj>
              </mc:Choice>
              <mc:Fallback>
                <p:oleObj name="Microsoft Equation 3.0" r:id="rId5" imgW="4210086" imgH="47555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981200"/>
                        <a:ext cx="5029200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Rectangle 8"/>
          <p:cNvSpPr>
            <a:spLocks noChangeArrowheads="1"/>
          </p:cNvSpPr>
          <p:nvPr/>
        </p:nvSpPr>
        <p:spPr bwMode="auto">
          <a:xfrm>
            <a:off x="3113088" y="3208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16777" name="Object 9"/>
          <p:cNvGraphicFramePr>
            <a:graphicFrameLocks noChangeAspect="1"/>
          </p:cNvGraphicFramePr>
          <p:nvPr/>
        </p:nvGraphicFramePr>
        <p:xfrm>
          <a:off x="1066800" y="2743200"/>
          <a:ext cx="39433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3" name="Microsoft Equation 3.0" r:id="rId7" imgW="3022600" imgH="444500" progId="Equation.3">
                  <p:embed/>
                </p:oleObj>
              </mc:Choice>
              <mc:Fallback>
                <p:oleObj name="Microsoft Equation 3.0" r:id="rId7" imgW="3022600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743200"/>
                        <a:ext cx="39433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9" name="Rectangle 10"/>
          <p:cNvSpPr>
            <a:spLocks noChangeArrowheads="1"/>
          </p:cNvSpPr>
          <p:nvPr/>
        </p:nvSpPr>
        <p:spPr bwMode="auto">
          <a:xfrm>
            <a:off x="2960688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16779" name="Object 11"/>
          <p:cNvGraphicFramePr>
            <a:graphicFrameLocks noChangeAspect="1"/>
          </p:cNvGraphicFramePr>
          <p:nvPr/>
        </p:nvGraphicFramePr>
        <p:xfrm>
          <a:off x="3048000" y="3352800"/>
          <a:ext cx="3810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4" name="Microsoft Equation 3.0" r:id="rId9" imgW="3225800" imgH="457200" progId="Equation.3">
                  <p:embed/>
                </p:oleObj>
              </mc:Choice>
              <mc:Fallback>
                <p:oleObj name="Microsoft Equation 3.0" r:id="rId9" imgW="3225800" imgH="457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352800"/>
                        <a:ext cx="3810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1" name="Rectangle 12"/>
          <p:cNvSpPr>
            <a:spLocks noChangeArrowheads="1"/>
          </p:cNvSpPr>
          <p:nvPr/>
        </p:nvSpPr>
        <p:spPr bwMode="auto">
          <a:xfrm>
            <a:off x="253365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16781" name="Object 13"/>
          <p:cNvGraphicFramePr>
            <a:graphicFrameLocks noChangeAspect="1"/>
          </p:cNvGraphicFramePr>
          <p:nvPr/>
        </p:nvGraphicFramePr>
        <p:xfrm>
          <a:off x="3048000" y="3944938"/>
          <a:ext cx="48006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5" name="Microsoft Equation 3.0" r:id="rId11" imgW="4076700" imgH="457200" progId="Equation.3">
                  <p:embed/>
                </p:oleObj>
              </mc:Choice>
              <mc:Fallback>
                <p:oleObj name="Microsoft Equation 3.0" r:id="rId11" imgW="40767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944938"/>
                        <a:ext cx="48006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3" name="Rectangle 14"/>
          <p:cNvSpPr>
            <a:spLocks noChangeArrowheads="1"/>
          </p:cNvSpPr>
          <p:nvPr/>
        </p:nvSpPr>
        <p:spPr bwMode="auto">
          <a:xfrm>
            <a:off x="251460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16783" name="Object 15"/>
          <p:cNvGraphicFramePr>
            <a:graphicFrameLocks noChangeAspect="1"/>
          </p:cNvGraphicFramePr>
          <p:nvPr/>
        </p:nvGraphicFramePr>
        <p:xfrm>
          <a:off x="3048000" y="4572000"/>
          <a:ext cx="5029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6" name="Microsoft Equation 3.0" r:id="rId13" imgW="4114800" imgH="457200" progId="Equation.3">
                  <p:embed/>
                </p:oleObj>
              </mc:Choice>
              <mc:Fallback>
                <p:oleObj name="Microsoft Equation 3.0" r:id="rId13" imgW="41148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572000"/>
                        <a:ext cx="5029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05" name="Rectangle 16"/>
          <p:cNvSpPr>
            <a:spLocks noChangeArrowheads="1"/>
          </p:cNvSpPr>
          <p:nvPr/>
        </p:nvSpPr>
        <p:spPr bwMode="auto">
          <a:xfrm>
            <a:off x="3894138" y="3230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16785" name="Object 17"/>
          <p:cNvGraphicFramePr>
            <a:graphicFrameLocks noChangeAspect="1"/>
          </p:cNvGraphicFramePr>
          <p:nvPr/>
        </p:nvGraphicFramePr>
        <p:xfrm>
          <a:off x="3048000" y="5148263"/>
          <a:ext cx="1676400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7" name="Microsoft Equation 3.0" r:id="rId15" imgW="1358310" imgH="393529" progId="Equation.3">
                  <p:embed/>
                </p:oleObj>
              </mc:Choice>
              <mc:Fallback>
                <p:oleObj name="Microsoft Equation 3.0" r:id="rId15" imgW="1358310" imgH="3935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5148263"/>
                        <a:ext cx="1676400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86" name="Object 18"/>
          <p:cNvGraphicFramePr>
            <a:graphicFrameLocks noChangeAspect="1"/>
          </p:cNvGraphicFramePr>
          <p:nvPr/>
        </p:nvGraphicFramePr>
        <p:xfrm>
          <a:off x="1828800" y="5734050"/>
          <a:ext cx="472440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8" name="Microsoft Equation 3.0" r:id="rId17" imgW="3479800" imgH="431800" progId="Equation.3">
                  <p:embed/>
                </p:oleObj>
              </mc:Choice>
              <mc:Fallback>
                <p:oleObj name="Microsoft Equation 3.0" r:id="rId17" imgW="3479800" imgH="431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734050"/>
                        <a:ext cx="472440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87" name="Object 19"/>
          <p:cNvGraphicFramePr>
            <a:graphicFrameLocks noChangeAspect="1"/>
          </p:cNvGraphicFramePr>
          <p:nvPr/>
        </p:nvGraphicFramePr>
        <p:xfrm>
          <a:off x="5741988" y="2743200"/>
          <a:ext cx="116681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29" name="Microsoft Equation 3.0" r:id="rId19" imgW="889000" imgH="330200" progId="Equation.3">
                  <p:embed/>
                </p:oleObj>
              </mc:Choice>
              <mc:Fallback>
                <p:oleObj name="Microsoft Equation 3.0" r:id="rId19" imgW="889000" imgH="3302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2743200"/>
                        <a:ext cx="116681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6788" name="Object 20"/>
          <p:cNvGraphicFramePr>
            <a:graphicFrameLocks noChangeAspect="1"/>
          </p:cNvGraphicFramePr>
          <p:nvPr/>
        </p:nvGraphicFramePr>
        <p:xfrm>
          <a:off x="6926263" y="2743200"/>
          <a:ext cx="1084262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30" name="Microsoft Equation 3.0" r:id="rId21" imgW="825500" imgH="330200" progId="Equation.3">
                  <p:embed/>
                </p:oleObj>
              </mc:Choice>
              <mc:Fallback>
                <p:oleObj name="Microsoft Equation 3.0" r:id="rId21" imgW="825500" imgH="330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3" y="2743200"/>
                        <a:ext cx="1084262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DCC62B75-1294-42DE-BE71-5F8A834A2E0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 smtClean="0">
                <a:solidFill>
                  <a:schemeClr val="tx1"/>
                </a:solidFill>
              </a:rPr>
              <a:t>Comparison of</a:t>
            </a:r>
            <a:r>
              <a:rPr lang="en-US" sz="2400" b="1" smtClean="0">
                <a:solidFill>
                  <a:srgbClr val="003399"/>
                </a:solidFill>
              </a:rPr>
              <a:t> Convolution and FFT</a:t>
            </a:r>
          </a:p>
        </p:txBody>
      </p:sp>
      <p:sp>
        <p:nvSpPr>
          <p:cNvPr id="38916" name="Text Box 3"/>
          <p:cNvSpPr txBox="1">
            <a:spLocks noChangeArrowheads="1"/>
          </p:cNvSpPr>
          <p:nvPr/>
        </p:nvSpPr>
        <p:spPr bwMode="auto">
          <a:xfrm>
            <a:off x="3581400" y="5334000"/>
            <a:ext cx="23685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>
                <a:latin typeface="Angsana New" panose="02020603050405020304" pitchFamily="18" charset="-34"/>
              </a:rPr>
              <a:t>N x N -&gt; image size</a:t>
            </a:r>
            <a:endParaRPr lang="th-TH">
              <a:latin typeface="Angsana New" panose="02020603050405020304" pitchFamily="18" charset="-34"/>
            </a:endParaRPr>
          </a:p>
          <a:p>
            <a:pPr eaLnBrk="1" hangingPunct="1"/>
            <a:r>
              <a:rPr lang="en-US">
                <a:latin typeface="Angsana New" panose="02020603050405020304" pitchFamily="18" charset="-34"/>
              </a:rPr>
              <a:t>n x n  -&gt; filter window size</a:t>
            </a:r>
            <a:endParaRPr lang="th-TH">
              <a:latin typeface="Angsana New" panose="02020603050405020304" pitchFamily="18" charset="-34"/>
            </a:endParaRPr>
          </a:p>
        </p:txBody>
      </p:sp>
      <p:sp>
        <p:nvSpPr>
          <p:cNvPr id="38917" name="Rectangle 4"/>
          <p:cNvSpPr>
            <a:spLocks noChangeArrowheads="1"/>
          </p:cNvSpPr>
          <p:nvPr/>
        </p:nvSpPr>
        <p:spPr bwMode="auto">
          <a:xfrm>
            <a:off x="1066800" y="2971800"/>
            <a:ext cx="2590800" cy="2286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8918" name="Rectangle 5"/>
          <p:cNvSpPr>
            <a:spLocks noChangeArrowheads="1"/>
          </p:cNvSpPr>
          <p:nvPr/>
        </p:nvSpPr>
        <p:spPr bwMode="auto">
          <a:xfrm>
            <a:off x="5867400" y="2133600"/>
            <a:ext cx="2362200" cy="3124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8919" name="Rectangle 6"/>
          <p:cNvSpPr>
            <a:spLocks noChangeArrowheads="1"/>
          </p:cNvSpPr>
          <p:nvPr/>
        </p:nvSpPr>
        <p:spPr bwMode="auto">
          <a:xfrm>
            <a:off x="3657600" y="2133600"/>
            <a:ext cx="2209800" cy="3124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38920" name="Text Box 7"/>
          <p:cNvSpPr txBox="1">
            <a:spLocks noChangeArrowheads="1"/>
          </p:cNvSpPr>
          <p:nvPr/>
        </p:nvSpPr>
        <p:spPr bwMode="auto">
          <a:xfrm>
            <a:off x="3886200" y="2362200"/>
            <a:ext cx="1793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3399"/>
                </a:solidFill>
              </a:rPr>
              <a:t>Convolution</a:t>
            </a:r>
          </a:p>
        </p:txBody>
      </p:sp>
      <p:sp>
        <p:nvSpPr>
          <p:cNvPr id="38921" name="Text Box 8"/>
          <p:cNvSpPr txBox="1">
            <a:spLocks noChangeArrowheads="1"/>
          </p:cNvSpPr>
          <p:nvPr/>
        </p:nvSpPr>
        <p:spPr bwMode="auto">
          <a:xfrm>
            <a:off x="6629400" y="2362200"/>
            <a:ext cx="75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003399"/>
                </a:solidFill>
              </a:rPr>
              <a:t>FFT</a:t>
            </a:r>
          </a:p>
        </p:txBody>
      </p:sp>
      <p:sp>
        <p:nvSpPr>
          <p:cNvPr id="38922" name="Text Box 9"/>
          <p:cNvSpPr txBox="1">
            <a:spLocks noChangeArrowheads="1"/>
          </p:cNvSpPr>
          <p:nvPr/>
        </p:nvSpPr>
        <p:spPr bwMode="auto">
          <a:xfrm>
            <a:off x="1219200" y="3200400"/>
            <a:ext cx="2039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>
                <a:latin typeface="Angsana New" panose="02020603050405020304" pitchFamily="18" charset="-34"/>
              </a:rPr>
              <a:t>Computational Process</a:t>
            </a:r>
          </a:p>
        </p:txBody>
      </p:sp>
      <p:sp>
        <p:nvSpPr>
          <p:cNvPr id="38923" name="Text Box 10"/>
          <p:cNvSpPr txBox="1">
            <a:spLocks noChangeArrowheads="1"/>
          </p:cNvSpPr>
          <p:nvPr/>
        </p:nvSpPr>
        <p:spPr bwMode="auto">
          <a:xfrm>
            <a:off x="4419600" y="3276600"/>
            <a:ext cx="754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>
                <a:latin typeface="Angsana New" panose="02020603050405020304" pitchFamily="18" charset="-34"/>
              </a:rPr>
              <a:t>Simple</a:t>
            </a:r>
            <a:endParaRPr lang="th-TH">
              <a:latin typeface="Angsana New" panose="02020603050405020304" pitchFamily="18" charset="-34"/>
            </a:endParaRPr>
          </a:p>
        </p:txBody>
      </p:sp>
      <p:sp>
        <p:nvSpPr>
          <p:cNvPr id="38924" name="Text Box 11"/>
          <p:cNvSpPr txBox="1">
            <a:spLocks noChangeArrowheads="1"/>
          </p:cNvSpPr>
          <p:nvPr/>
        </p:nvSpPr>
        <p:spPr bwMode="auto">
          <a:xfrm>
            <a:off x="5867400" y="3276600"/>
            <a:ext cx="2276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>
                <a:latin typeface="Angsana New" panose="02020603050405020304" pitchFamily="18" charset="-34"/>
              </a:rPr>
              <a:t>Complex with many steps</a:t>
            </a:r>
            <a:endParaRPr lang="th-TH">
              <a:latin typeface="Angsana New" panose="02020603050405020304" pitchFamily="18" charset="-34"/>
            </a:endParaRPr>
          </a:p>
        </p:txBody>
      </p:sp>
      <p:sp>
        <p:nvSpPr>
          <p:cNvPr id="38925" name="Text Box 12"/>
          <p:cNvSpPr txBox="1">
            <a:spLocks noChangeArrowheads="1"/>
          </p:cNvSpPr>
          <p:nvPr/>
        </p:nvSpPr>
        <p:spPr bwMode="auto">
          <a:xfrm>
            <a:off x="1219200" y="4343400"/>
            <a:ext cx="2335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>
                <a:latin typeface="Angsana New" panose="02020603050405020304" pitchFamily="18" charset="-34"/>
              </a:rPr>
              <a:t>Number of Multiplications</a:t>
            </a:r>
            <a:endParaRPr lang="th-TH">
              <a:latin typeface="Angsana New" panose="02020603050405020304" pitchFamily="18" charset="-34"/>
            </a:endParaRPr>
          </a:p>
        </p:txBody>
      </p:sp>
      <p:graphicFrame>
        <p:nvGraphicFramePr>
          <p:cNvPr id="38926" name="Object 13"/>
          <p:cNvGraphicFramePr>
            <a:graphicFrameLocks noChangeAspect="1"/>
          </p:cNvGraphicFramePr>
          <p:nvPr/>
        </p:nvGraphicFramePr>
        <p:xfrm>
          <a:off x="6303963" y="4487863"/>
          <a:ext cx="1466850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3" name="Equation" r:id="rId3" imgW="863225" imgH="228501" progId="Equation.3">
                  <p:embed/>
                </p:oleObj>
              </mc:Choice>
              <mc:Fallback>
                <p:oleObj name="Equation" r:id="rId3" imgW="863225" imgH="22850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963" y="4487863"/>
                        <a:ext cx="1466850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7" name="Line 14"/>
          <p:cNvSpPr>
            <a:spLocks noChangeShapeType="1"/>
          </p:cNvSpPr>
          <p:nvPr/>
        </p:nvSpPr>
        <p:spPr bwMode="auto">
          <a:xfrm>
            <a:off x="1066800" y="41148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28" name="Line 15"/>
          <p:cNvSpPr>
            <a:spLocks noChangeShapeType="1"/>
          </p:cNvSpPr>
          <p:nvPr/>
        </p:nvSpPr>
        <p:spPr bwMode="auto">
          <a:xfrm>
            <a:off x="1066800" y="2971800"/>
            <a:ext cx="716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8929" name="Object 16"/>
          <p:cNvGraphicFramePr>
            <a:graphicFrameLocks noChangeAspect="1"/>
          </p:cNvGraphicFramePr>
          <p:nvPr/>
        </p:nvGraphicFramePr>
        <p:xfrm>
          <a:off x="4572000" y="4572000"/>
          <a:ext cx="604838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4" name="Equation" r:id="rId5" imgW="355292" imgH="203024" progId="Equation.3">
                  <p:embed/>
                </p:oleObj>
              </mc:Choice>
              <mc:Fallback>
                <p:oleObj name="Equation" r:id="rId5" imgW="355292" imgH="203024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72000"/>
                        <a:ext cx="604838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7CDC4ABE-EB06-45D3-A1E1-CC3C2D220070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graphicFrame>
        <p:nvGraphicFramePr>
          <p:cNvPr id="39939" name="Object 2"/>
          <p:cNvGraphicFramePr>
            <a:graphicFrameLocks noChangeAspect="1"/>
          </p:cNvGraphicFramePr>
          <p:nvPr/>
        </p:nvGraphicFramePr>
        <p:xfrm>
          <a:off x="228600" y="1219200"/>
          <a:ext cx="8693150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3" name="Chart" r:id="rId3" imgW="8839200" imgH="5343457" progId="Excel.Chart.8">
                  <p:embed/>
                </p:oleObj>
              </mc:Choice>
              <mc:Fallback>
                <p:oleObj name="Chart" r:id="rId3" imgW="8839200" imgH="5343457" progId="Excel.Char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19200"/>
                        <a:ext cx="8693150" cy="502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sz="2000" smtClean="0"/>
              <a:t>Number of Multiplication (FFT vs Convolution)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3038420-9D2B-42C8-BCD3-40158A115B4D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609600"/>
            <a:ext cx="7772400" cy="990600"/>
          </a:xfrm>
        </p:spPr>
        <p:txBody>
          <a:bodyPr/>
          <a:lstStyle/>
          <a:p>
            <a:pPr eaLnBrk="1" hangingPunct="1"/>
            <a:r>
              <a:rPr lang="en-US" sz="2400" smtClean="0"/>
              <a:t>Filtering in Frequency Domain</a:t>
            </a:r>
          </a:p>
        </p:txBody>
      </p:sp>
      <p:grpSp>
        <p:nvGrpSpPr>
          <p:cNvPr id="36868" name="Group 3"/>
          <p:cNvGrpSpPr>
            <a:grpSpLocks/>
          </p:cNvGrpSpPr>
          <p:nvPr/>
        </p:nvGrpSpPr>
        <p:grpSpPr bwMode="auto">
          <a:xfrm>
            <a:off x="1600200" y="2667000"/>
            <a:ext cx="822325" cy="854075"/>
            <a:chOff x="1056" y="1536"/>
            <a:chExt cx="518" cy="538"/>
          </a:xfrm>
        </p:grpSpPr>
        <p:sp>
          <p:nvSpPr>
            <p:cNvPr id="36896" name="Text Box 4"/>
            <p:cNvSpPr txBox="1">
              <a:spLocks noChangeArrowheads="1"/>
            </p:cNvSpPr>
            <p:nvPr/>
          </p:nvSpPr>
          <p:spPr bwMode="auto">
            <a:xfrm>
              <a:off x="1056" y="1536"/>
              <a:ext cx="432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Shift</a:t>
              </a:r>
            </a:p>
          </p:txBody>
        </p:sp>
        <p:sp>
          <p:nvSpPr>
            <p:cNvPr id="36897" name="Text Box 5"/>
            <p:cNvSpPr txBox="1">
              <a:spLocks noChangeArrowheads="1"/>
            </p:cNvSpPr>
            <p:nvPr/>
          </p:nvSpPr>
          <p:spPr bwMode="auto">
            <a:xfrm>
              <a:off x="1056" y="1824"/>
              <a:ext cx="5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(-1)</a:t>
              </a:r>
              <a:r>
                <a:rPr lang="en-US" sz="2000" baseline="30000"/>
                <a:t>x+y</a:t>
              </a:r>
              <a:endParaRPr lang="en-US" sz="2000"/>
            </a:p>
          </p:txBody>
        </p:sp>
      </p:grpSp>
      <p:sp>
        <p:nvSpPr>
          <p:cNvPr id="36869" name="Text Box 6"/>
          <p:cNvSpPr txBox="1">
            <a:spLocks noChangeArrowheads="1"/>
          </p:cNvSpPr>
          <p:nvPr/>
        </p:nvSpPr>
        <p:spPr bwMode="auto">
          <a:xfrm>
            <a:off x="3440113" y="2667000"/>
            <a:ext cx="674687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DFT</a:t>
            </a:r>
          </a:p>
        </p:txBody>
      </p:sp>
      <p:sp>
        <p:nvSpPr>
          <p:cNvPr id="36870" name="Text Box 7"/>
          <p:cNvSpPr txBox="1">
            <a:spLocks noChangeArrowheads="1"/>
          </p:cNvSpPr>
          <p:nvPr/>
        </p:nvSpPr>
        <p:spPr bwMode="auto">
          <a:xfrm>
            <a:off x="5257800" y="2667000"/>
            <a:ext cx="890588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 b="1">
                <a:solidFill>
                  <a:srgbClr val="FF0000"/>
                </a:solidFill>
              </a:rPr>
              <a:t>H(u,v)</a:t>
            </a:r>
          </a:p>
        </p:txBody>
      </p:sp>
      <p:sp>
        <p:nvSpPr>
          <p:cNvPr id="36871" name="Text Box 8"/>
          <p:cNvSpPr txBox="1">
            <a:spLocks noChangeArrowheads="1"/>
          </p:cNvSpPr>
          <p:nvPr/>
        </p:nvSpPr>
        <p:spPr bwMode="auto">
          <a:xfrm>
            <a:off x="4233863" y="2514600"/>
            <a:ext cx="811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F(u,v)</a:t>
            </a:r>
          </a:p>
        </p:txBody>
      </p:sp>
      <p:sp>
        <p:nvSpPr>
          <p:cNvPr id="36872" name="Text Box 9"/>
          <p:cNvSpPr txBox="1">
            <a:spLocks noChangeArrowheads="1"/>
          </p:cNvSpPr>
          <p:nvPr/>
        </p:nvSpPr>
        <p:spPr bwMode="auto">
          <a:xfrm>
            <a:off x="6138863" y="2438400"/>
            <a:ext cx="14811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F(u,v)H(u,v)</a:t>
            </a:r>
          </a:p>
        </p:txBody>
      </p:sp>
      <p:sp>
        <p:nvSpPr>
          <p:cNvPr id="36873" name="Text Box 10"/>
          <p:cNvSpPr txBox="1">
            <a:spLocks noChangeArrowheads="1"/>
          </p:cNvSpPr>
          <p:nvPr/>
        </p:nvSpPr>
        <p:spPr bwMode="auto">
          <a:xfrm>
            <a:off x="7623175" y="2667000"/>
            <a:ext cx="758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IDFT</a:t>
            </a:r>
          </a:p>
        </p:txBody>
      </p:sp>
      <p:grpSp>
        <p:nvGrpSpPr>
          <p:cNvPr id="36874" name="Group 11"/>
          <p:cNvGrpSpPr>
            <a:grpSpLocks/>
          </p:cNvGrpSpPr>
          <p:nvPr/>
        </p:nvGrpSpPr>
        <p:grpSpPr bwMode="auto">
          <a:xfrm>
            <a:off x="7581900" y="3863975"/>
            <a:ext cx="822325" cy="854075"/>
            <a:chOff x="4810" y="2160"/>
            <a:chExt cx="518" cy="538"/>
          </a:xfrm>
        </p:grpSpPr>
        <p:sp>
          <p:nvSpPr>
            <p:cNvPr id="36894" name="Text Box 12"/>
            <p:cNvSpPr txBox="1">
              <a:spLocks noChangeArrowheads="1"/>
            </p:cNvSpPr>
            <p:nvPr/>
          </p:nvSpPr>
          <p:spPr bwMode="auto">
            <a:xfrm>
              <a:off x="4848" y="2160"/>
              <a:ext cx="432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Shift</a:t>
              </a:r>
            </a:p>
          </p:txBody>
        </p:sp>
        <p:sp>
          <p:nvSpPr>
            <p:cNvPr id="36895" name="Text Box 13"/>
            <p:cNvSpPr txBox="1">
              <a:spLocks noChangeArrowheads="1"/>
            </p:cNvSpPr>
            <p:nvPr/>
          </p:nvSpPr>
          <p:spPr bwMode="auto">
            <a:xfrm>
              <a:off x="4810" y="2448"/>
              <a:ext cx="5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(-1)</a:t>
              </a:r>
              <a:r>
                <a:rPr lang="en-US" sz="2000" baseline="30000"/>
                <a:t>x+y</a:t>
              </a:r>
              <a:endParaRPr lang="en-US" sz="2000"/>
            </a:p>
          </p:txBody>
        </p:sp>
      </p:grpSp>
      <p:sp>
        <p:nvSpPr>
          <p:cNvPr id="36875" name="Text Box 14"/>
          <p:cNvSpPr txBox="1">
            <a:spLocks noChangeArrowheads="1"/>
          </p:cNvSpPr>
          <p:nvPr/>
        </p:nvSpPr>
        <p:spPr bwMode="auto">
          <a:xfrm>
            <a:off x="685800" y="2514600"/>
            <a:ext cx="754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f(x,y)</a:t>
            </a:r>
          </a:p>
        </p:txBody>
      </p:sp>
      <p:graphicFrame>
        <p:nvGraphicFramePr>
          <p:cNvPr id="36876" name="Object 15"/>
          <p:cNvGraphicFramePr>
            <a:graphicFrameLocks noChangeAspect="1"/>
          </p:cNvGraphicFramePr>
          <p:nvPr/>
        </p:nvGraphicFramePr>
        <p:xfrm>
          <a:off x="2362200" y="2438400"/>
          <a:ext cx="8382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5" name="Equation" r:id="rId3" imgW="520700" imgH="228600" progId="Equation.3">
                  <p:embed/>
                </p:oleObj>
              </mc:Choice>
              <mc:Fallback>
                <p:oleObj name="Equation" r:id="rId3" imgW="520700" imgH="2286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438400"/>
                        <a:ext cx="8382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Text Box 16"/>
          <p:cNvSpPr txBox="1">
            <a:spLocks noChangeArrowheads="1"/>
          </p:cNvSpPr>
          <p:nvPr/>
        </p:nvSpPr>
        <p:spPr bwMode="auto">
          <a:xfrm>
            <a:off x="8077200" y="4876800"/>
            <a:ext cx="796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g(x,y)</a:t>
            </a:r>
          </a:p>
        </p:txBody>
      </p:sp>
      <p:sp>
        <p:nvSpPr>
          <p:cNvPr id="36878" name="Line 17"/>
          <p:cNvSpPr>
            <a:spLocks noChangeShapeType="1"/>
          </p:cNvSpPr>
          <p:nvPr/>
        </p:nvSpPr>
        <p:spPr bwMode="auto">
          <a:xfrm>
            <a:off x="457200" y="28717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79" name="Line 18"/>
          <p:cNvSpPr>
            <a:spLocks noChangeShapeType="1"/>
          </p:cNvSpPr>
          <p:nvPr/>
        </p:nvSpPr>
        <p:spPr bwMode="auto">
          <a:xfrm>
            <a:off x="2286000" y="2873375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0" name="Line 19"/>
          <p:cNvSpPr>
            <a:spLocks noChangeShapeType="1"/>
          </p:cNvSpPr>
          <p:nvPr/>
        </p:nvSpPr>
        <p:spPr bwMode="auto">
          <a:xfrm>
            <a:off x="4114800" y="28956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1" name="Line 20"/>
          <p:cNvSpPr>
            <a:spLocks noChangeShapeType="1"/>
          </p:cNvSpPr>
          <p:nvPr/>
        </p:nvSpPr>
        <p:spPr bwMode="auto">
          <a:xfrm>
            <a:off x="6172200" y="2819400"/>
            <a:ext cx="1425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6882" name="Object 21"/>
          <p:cNvGraphicFramePr>
            <a:graphicFrameLocks noChangeAspect="1"/>
          </p:cNvGraphicFramePr>
          <p:nvPr/>
        </p:nvGraphicFramePr>
        <p:xfrm>
          <a:off x="8021638" y="3290888"/>
          <a:ext cx="8175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6" name="Equation" r:id="rId5" imgW="508000" imgH="228600" progId="Equation.3">
                  <p:embed/>
                </p:oleObj>
              </mc:Choice>
              <mc:Fallback>
                <p:oleObj name="Equation" r:id="rId5" imgW="5080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1638" y="3290888"/>
                        <a:ext cx="81756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3" name="Line 22"/>
          <p:cNvSpPr>
            <a:spLocks noChangeShapeType="1"/>
          </p:cNvSpPr>
          <p:nvPr/>
        </p:nvSpPr>
        <p:spPr bwMode="auto">
          <a:xfrm>
            <a:off x="8001000" y="308133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4" name="Line 23"/>
          <p:cNvSpPr>
            <a:spLocks noChangeShapeType="1"/>
          </p:cNvSpPr>
          <p:nvPr/>
        </p:nvSpPr>
        <p:spPr bwMode="auto">
          <a:xfrm>
            <a:off x="8001000" y="4800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85" name="Rectangle 24"/>
          <p:cNvSpPr>
            <a:spLocks noChangeArrowheads="1"/>
          </p:cNvSpPr>
          <p:nvPr/>
        </p:nvSpPr>
        <p:spPr bwMode="auto">
          <a:xfrm>
            <a:off x="2209800" y="4191000"/>
            <a:ext cx="3124200" cy="9144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36886" name="Object 25"/>
          <p:cNvGraphicFramePr>
            <a:graphicFrameLocks noChangeAspect="1"/>
          </p:cNvGraphicFramePr>
          <p:nvPr/>
        </p:nvGraphicFramePr>
        <p:xfrm>
          <a:off x="2286000" y="4267200"/>
          <a:ext cx="15255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7" name="Equation" r:id="rId7" imgW="1002865" imgH="203112" progId="Equation.3">
                  <p:embed/>
                </p:oleObj>
              </mc:Choice>
              <mc:Fallback>
                <p:oleObj name="Equation" r:id="rId7" imgW="1002865" imgH="203112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267200"/>
                        <a:ext cx="15255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7" name="Object 26"/>
          <p:cNvGraphicFramePr>
            <a:graphicFrameLocks noChangeAspect="1"/>
          </p:cNvGraphicFramePr>
          <p:nvPr/>
        </p:nvGraphicFramePr>
        <p:xfrm>
          <a:off x="2955925" y="4640263"/>
          <a:ext cx="108267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48" name="Equation" r:id="rId9" imgW="710891" imgH="253890" progId="Equation.3">
                  <p:embed/>
                </p:oleObj>
              </mc:Choice>
              <mc:Fallback>
                <p:oleObj name="Equation" r:id="rId9" imgW="710891" imgH="25389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925" y="4640263"/>
                        <a:ext cx="1082675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88" name="Group 27"/>
          <p:cNvGrpSpPr>
            <a:grpSpLocks/>
          </p:cNvGrpSpPr>
          <p:nvPr/>
        </p:nvGrpSpPr>
        <p:grpSpPr bwMode="auto">
          <a:xfrm>
            <a:off x="3971925" y="4678363"/>
            <a:ext cx="1209675" cy="296862"/>
            <a:chOff x="2426" y="3110"/>
            <a:chExt cx="831" cy="202"/>
          </a:xfrm>
        </p:grpSpPr>
        <p:graphicFrame>
          <p:nvGraphicFramePr>
            <p:cNvPr id="36891" name="Object 28"/>
            <p:cNvGraphicFramePr>
              <a:graphicFrameLocks noChangeAspect="1"/>
            </p:cNvGraphicFramePr>
            <p:nvPr/>
          </p:nvGraphicFramePr>
          <p:xfrm>
            <a:off x="2553" y="3110"/>
            <a:ext cx="607" cy="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449" name="Equation" r:id="rId11" imgW="685800" imgH="228600" progId="Equation.3">
                    <p:embed/>
                  </p:oleObj>
                </mc:Choice>
                <mc:Fallback>
                  <p:oleObj name="Equation" r:id="rId11" imgW="685800" imgH="2286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3" y="3110"/>
                          <a:ext cx="607" cy="2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92" name="Line 29"/>
            <p:cNvSpPr>
              <a:spLocks noChangeShapeType="1"/>
            </p:cNvSpPr>
            <p:nvPr/>
          </p:nvSpPr>
          <p:spPr bwMode="auto">
            <a:xfrm flipH="1">
              <a:off x="2426" y="3120"/>
              <a:ext cx="11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3" name="Line 30"/>
            <p:cNvSpPr>
              <a:spLocks noChangeShapeType="1"/>
            </p:cNvSpPr>
            <p:nvPr/>
          </p:nvSpPr>
          <p:spPr bwMode="auto">
            <a:xfrm>
              <a:off x="2441" y="331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6889" name="Object 31"/>
          <p:cNvGraphicFramePr>
            <a:graphicFrameLocks noChangeAspect="1"/>
          </p:cNvGraphicFramePr>
          <p:nvPr/>
        </p:nvGraphicFramePr>
        <p:xfrm>
          <a:off x="7010400" y="5638800"/>
          <a:ext cx="17208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0" name="Equation" r:id="rId13" imgW="1002865" imgH="203112" progId="Equation.3">
                  <p:embed/>
                </p:oleObj>
              </mc:Choice>
              <mc:Fallback>
                <p:oleObj name="Equation" r:id="rId13" imgW="1002865" imgH="203112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5638800"/>
                        <a:ext cx="17208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90" name="Line 32"/>
          <p:cNvSpPr>
            <a:spLocks noChangeShapeType="1"/>
          </p:cNvSpPr>
          <p:nvPr/>
        </p:nvSpPr>
        <p:spPr bwMode="auto">
          <a:xfrm flipV="1">
            <a:off x="8458200" y="5638800"/>
            <a:ext cx="2286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ChangeArrowheads="1"/>
          </p:cNvSpPr>
          <p:nvPr/>
        </p:nvSpPr>
        <p:spPr bwMode="auto">
          <a:xfrm>
            <a:off x="76200" y="4800600"/>
            <a:ext cx="8915400" cy="1600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Fourier Transform Applications: </a:t>
            </a:r>
            <a:br>
              <a:rPr lang="en-US" sz="2800" smtClean="0"/>
            </a:br>
            <a:r>
              <a:rPr lang="en-US" sz="2800" smtClean="0"/>
              <a:t>Image Enhancement and Restoration</a:t>
            </a:r>
            <a:endParaRPr lang="en-US" smtClean="0"/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69900" y="1752600"/>
            <a:ext cx="7745413" cy="2725738"/>
            <a:chOff x="296" y="1104"/>
            <a:chExt cx="4879" cy="1717"/>
          </a:xfrm>
        </p:grpSpPr>
        <p:sp>
          <p:nvSpPr>
            <p:cNvPr id="40981" name="Text Box 5"/>
            <p:cNvSpPr txBox="1">
              <a:spLocks noChangeArrowheads="1"/>
            </p:cNvSpPr>
            <p:nvPr/>
          </p:nvSpPr>
          <p:spPr bwMode="auto">
            <a:xfrm>
              <a:off x="630" y="1104"/>
              <a:ext cx="1236" cy="5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b="1"/>
                <a:t>Digital Image</a:t>
              </a:r>
            </a:p>
            <a:p>
              <a:pPr algn="ctr" eaLnBrk="1" hangingPunct="1"/>
              <a:r>
                <a:rPr lang="en-US" b="1"/>
                <a:t>from sensor</a:t>
              </a:r>
            </a:p>
          </p:txBody>
        </p:sp>
        <p:grpSp>
          <p:nvGrpSpPr>
            <p:cNvPr id="40982" name="Group 6"/>
            <p:cNvGrpSpPr>
              <a:grpSpLocks/>
            </p:cNvGrpSpPr>
            <p:nvPr/>
          </p:nvGrpSpPr>
          <p:grpSpPr bwMode="auto">
            <a:xfrm>
              <a:off x="296" y="1774"/>
              <a:ext cx="2008" cy="423"/>
              <a:chOff x="296" y="2448"/>
              <a:chExt cx="2008" cy="423"/>
            </a:xfrm>
          </p:grpSpPr>
          <p:sp>
            <p:nvSpPr>
              <p:cNvPr id="40989" name="Text Box 7"/>
              <p:cNvSpPr txBox="1">
                <a:spLocks noChangeArrowheads="1"/>
              </p:cNvSpPr>
              <p:nvPr/>
            </p:nvSpPr>
            <p:spPr bwMode="auto">
              <a:xfrm>
                <a:off x="296" y="2640"/>
                <a:ext cx="20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800" b="1"/>
                  <a:t>Too dark, Too bright, or Noisy</a:t>
                </a:r>
              </a:p>
            </p:txBody>
          </p:sp>
          <p:sp>
            <p:nvSpPr>
              <p:cNvPr id="40990" name="AutoShape 8"/>
              <p:cNvSpPr>
                <a:spLocks noChangeArrowheads="1"/>
              </p:cNvSpPr>
              <p:nvPr/>
            </p:nvSpPr>
            <p:spPr bwMode="auto">
              <a:xfrm>
                <a:off x="1064" y="2448"/>
                <a:ext cx="384" cy="144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/>
              </a:p>
            </p:txBody>
          </p:sp>
        </p:grpSp>
        <p:grpSp>
          <p:nvGrpSpPr>
            <p:cNvPr id="40983" name="Group 9"/>
            <p:cNvGrpSpPr>
              <a:grpSpLocks/>
            </p:cNvGrpSpPr>
            <p:nvPr/>
          </p:nvGrpSpPr>
          <p:grpSpPr bwMode="auto">
            <a:xfrm>
              <a:off x="2784" y="1106"/>
              <a:ext cx="2391" cy="620"/>
              <a:chOff x="2784" y="1780"/>
              <a:chExt cx="2391" cy="620"/>
            </a:xfrm>
          </p:grpSpPr>
          <p:sp>
            <p:nvSpPr>
              <p:cNvPr id="40987" name="AutoShape 10"/>
              <p:cNvSpPr>
                <a:spLocks noChangeArrowheads="1"/>
              </p:cNvSpPr>
              <p:nvPr/>
            </p:nvSpPr>
            <p:spPr bwMode="auto">
              <a:xfrm>
                <a:off x="2784" y="1824"/>
                <a:ext cx="240" cy="576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/>
              </a:p>
            </p:txBody>
          </p:sp>
          <p:sp>
            <p:nvSpPr>
              <p:cNvPr id="40988" name="Text Box 11"/>
              <p:cNvSpPr txBox="1">
                <a:spLocks noChangeArrowheads="1"/>
              </p:cNvSpPr>
              <p:nvPr/>
            </p:nvSpPr>
            <p:spPr bwMode="auto">
              <a:xfrm>
                <a:off x="3870" y="1780"/>
                <a:ext cx="1305" cy="5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 eaLnBrk="1" hangingPunct="1"/>
                <a:r>
                  <a:rPr lang="en-US" b="1"/>
                  <a:t>Better quality </a:t>
                </a:r>
              </a:p>
              <a:p>
                <a:pPr algn="ctr" eaLnBrk="1" hangingPunct="1"/>
                <a:r>
                  <a:rPr lang="en-US" b="1"/>
                  <a:t>Image</a:t>
                </a:r>
              </a:p>
            </p:txBody>
          </p:sp>
        </p:grpSp>
        <p:grpSp>
          <p:nvGrpSpPr>
            <p:cNvPr id="40984" name="Group 12"/>
            <p:cNvGrpSpPr>
              <a:grpSpLocks/>
            </p:cNvGrpSpPr>
            <p:nvPr/>
          </p:nvGrpSpPr>
          <p:grpSpPr bwMode="auto">
            <a:xfrm>
              <a:off x="1344" y="1726"/>
              <a:ext cx="1508" cy="1095"/>
              <a:chOff x="1344" y="2400"/>
              <a:chExt cx="1508" cy="1095"/>
            </a:xfrm>
          </p:grpSpPr>
          <p:sp>
            <p:nvSpPr>
              <p:cNvPr id="40985" name="Text Box 13"/>
              <p:cNvSpPr txBox="1">
                <a:spLocks noChangeArrowheads="1"/>
              </p:cNvSpPr>
              <p:nvPr/>
            </p:nvSpPr>
            <p:spPr bwMode="auto">
              <a:xfrm>
                <a:off x="1344" y="3264"/>
                <a:ext cx="15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sz="1800" b="1"/>
                  <a:t>Pixel (Spatial Domain)</a:t>
                </a:r>
              </a:p>
            </p:txBody>
          </p:sp>
          <p:sp>
            <p:nvSpPr>
              <p:cNvPr id="40986" name="Line 14"/>
              <p:cNvSpPr>
                <a:spLocks noChangeShapeType="1"/>
              </p:cNvSpPr>
              <p:nvPr/>
            </p:nvSpPr>
            <p:spPr bwMode="auto">
              <a:xfrm flipH="1">
                <a:off x="2016" y="2400"/>
                <a:ext cx="768" cy="8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0965" name="Group 15"/>
          <p:cNvGrpSpPr>
            <a:grpSpLocks/>
          </p:cNvGrpSpPr>
          <p:nvPr/>
        </p:nvGrpSpPr>
        <p:grpSpPr bwMode="auto">
          <a:xfrm>
            <a:off x="4800600" y="2740025"/>
            <a:ext cx="2209800" cy="1738313"/>
            <a:chOff x="3024" y="2400"/>
            <a:chExt cx="1392" cy="1095"/>
          </a:xfrm>
        </p:grpSpPr>
        <p:sp>
          <p:nvSpPr>
            <p:cNvPr id="40979" name="Text Box 16"/>
            <p:cNvSpPr txBox="1">
              <a:spLocks noChangeArrowheads="1"/>
            </p:cNvSpPr>
            <p:nvPr/>
          </p:nvSpPr>
          <p:spPr bwMode="auto">
            <a:xfrm>
              <a:off x="3120" y="3264"/>
              <a:ext cx="1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 b="1"/>
                <a:t>Frequency Domain</a:t>
              </a:r>
            </a:p>
          </p:txBody>
        </p:sp>
        <p:sp>
          <p:nvSpPr>
            <p:cNvPr id="40980" name="Line 17"/>
            <p:cNvSpPr>
              <a:spLocks noChangeShapeType="1"/>
            </p:cNvSpPr>
            <p:nvPr/>
          </p:nvSpPr>
          <p:spPr bwMode="auto">
            <a:xfrm>
              <a:off x="3024" y="2400"/>
              <a:ext cx="768" cy="8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966" name="Group 18"/>
          <p:cNvGrpSpPr>
            <a:grpSpLocks/>
          </p:cNvGrpSpPr>
          <p:nvPr/>
        </p:nvGrpSpPr>
        <p:grpSpPr bwMode="auto">
          <a:xfrm>
            <a:off x="230188" y="4953000"/>
            <a:ext cx="3276600" cy="533400"/>
            <a:chOff x="1008" y="3984"/>
            <a:chExt cx="2064" cy="336"/>
          </a:xfrm>
        </p:grpSpPr>
        <p:sp>
          <p:nvSpPr>
            <p:cNvPr id="40976" name="Text Box 19"/>
            <p:cNvSpPr txBox="1">
              <a:spLocks noChangeArrowheads="1"/>
            </p:cNvSpPr>
            <p:nvPr/>
          </p:nvSpPr>
          <p:spPr bwMode="auto">
            <a:xfrm>
              <a:off x="1008" y="3984"/>
              <a:ext cx="324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/>
                <a:t>i/p</a:t>
              </a:r>
            </a:p>
          </p:txBody>
        </p:sp>
        <p:sp>
          <p:nvSpPr>
            <p:cNvPr id="40977" name="AutoShape 20"/>
            <p:cNvSpPr>
              <a:spLocks noChangeArrowheads="1"/>
            </p:cNvSpPr>
            <p:nvPr/>
          </p:nvSpPr>
          <p:spPr bwMode="auto">
            <a:xfrm>
              <a:off x="1380" y="3984"/>
              <a:ext cx="144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0978" name="Text Box 21"/>
            <p:cNvSpPr txBox="1">
              <a:spLocks noChangeArrowheads="1"/>
            </p:cNvSpPr>
            <p:nvPr/>
          </p:nvSpPr>
          <p:spPr bwMode="auto">
            <a:xfrm>
              <a:off x="1561" y="4016"/>
              <a:ext cx="1511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Frequency Transform</a:t>
              </a:r>
            </a:p>
          </p:txBody>
        </p:sp>
      </p:grpSp>
      <p:grpSp>
        <p:nvGrpSpPr>
          <p:cNvPr id="40967" name="Group 22"/>
          <p:cNvGrpSpPr>
            <a:grpSpLocks/>
          </p:cNvGrpSpPr>
          <p:nvPr/>
        </p:nvGrpSpPr>
        <p:grpSpPr bwMode="auto">
          <a:xfrm>
            <a:off x="3582988" y="4953000"/>
            <a:ext cx="2855912" cy="533400"/>
            <a:chOff x="2160" y="3312"/>
            <a:chExt cx="1799" cy="336"/>
          </a:xfrm>
        </p:grpSpPr>
        <p:sp>
          <p:nvSpPr>
            <p:cNvPr id="40974" name="Text Box 23"/>
            <p:cNvSpPr txBox="1">
              <a:spLocks noChangeArrowheads="1"/>
            </p:cNvSpPr>
            <p:nvPr/>
          </p:nvSpPr>
          <p:spPr bwMode="auto">
            <a:xfrm>
              <a:off x="2352" y="3343"/>
              <a:ext cx="1607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Adjust freq. coefficient</a:t>
              </a:r>
            </a:p>
          </p:txBody>
        </p:sp>
        <p:sp>
          <p:nvSpPr>
            <p:cNvPr id="40975" name="AutoShape 24"/>
            <p:cNvSpPr>
              <a:spLocks noChangeArrowheads="1"/>
            </p:cNvSpPr>
            <p:nvPr/>
          </p:nvSpPr>
          <p:spPr bwMode="auto">
            <a:xfrm>
              <a:off x="2160" y="3312"/>
              <a:ext cx="144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  <p:grpSp>
        <p:nvGrpSpPr>
          <p:cNvPr id="40968" name="Group 25"/>
          <p:cNvGrpSpPr>
            <a:grpSpLocks/>
          </p:cNvGrpSpPr>
          <p:nvPr/>
        </p:nvGrpSpPr>
        <p:grpSpPr bwMode="auto">
          <a:xfrm>
            <a:off x="6478588" y="4953000"/>
            <a:ext cx="2360612" cy="533400"/>
            <a:chOff x="3984" y="3312"/>
            <a:chExt cx="1487" cy="336"/>
          </a:xfrm>
        </p:grpSpPr>
        <p:sp>
          <p:nvSpPr>
            <p:cNvPr id="40972" name="AutoShape 26"/>
            <p:cNvSpPr>
              <a:spLocks noChangeArrowheads="1"/>
            </p:cNvSpPr>
            <p:nvPr/>
          </p:nvSpPr>
          <p:spPr bwMode="auto">
            <a:xfrm>
              <a:off x="3984" y="3312"/>
              <a:ext cx="144" cy="336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40973" name="Text Box 27"/>
            <p:cNvSpPr txBox="1">
              <a:spLocks noChangeArrowheads="1"/>
            </p:cNvSpPr>
            <p:nvPr/>
          </p:nvSpPr>
          <p:spPr bwMode="auto">
            <a:xfrm>
              <a:off x="4165" y="3344"/>
              <a:ext cx="1306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Inverse Transform</a:t>
              </a:r>
            </a:p>
          </p:txBody>
        </p:sp>
      </p:grpSp>
      <p:grpSp>
        <p:nvGrpSpPr>
          <p:cNvPr id="40969" name="Group 28"/>
          <p:cNvGrpSpPr>
            <a:grpSpLocks/>
          </p:cNvGrpSpPr>
          <p:nvPr/>
        </p:nvGrpSpPr>
        <p:grpSpPr bwMode="auto">
          <a:xfrm>
            <a:off x="7469188" y="5486400"/>
            <a:ext cx="582612" cy="838200"/>
            <a:chOff x="4608" y="3648"/>
            <a:chExt cx="367" cy="528"/>
          </a:xfrm>
        </p:grpSpPr>
        <p:sp>
          <p:nvSpPr>
            <p:cNvPr id="40970" name="Text Box 29"/>
            <p:cNvSpPr txBox="1">
              <a:spLocks noChangeArrowheads="1"/>
            </p:cNvSpPr>
            <p:nvPr/>
          </p:nvSpPr>
          <p:spPr bwMode="auto">
            <a:xfrm>
              <a:off x="4608" y="3882"/>
              <a:ext cx="36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/>
                <a:t>o/p</a:t>
              </a:r>
            </a:p>
          </p:txBody>
        </p:sp>
        <p:sp>
          <p:nvSpPr>
            <p:cNvPr id="40971" name="AutoShape 30"/>
            <p:cNvSpPr>
              <a:spLocks noChangeArrowheads="1"/>
            </p:cNvSpPr>
            <p:nvPr/>
          </p:nvSpPr>
          <p:spPr bwMode="auto">
            <a:xfrm>
              <a:off x="4608" y="3648"/>
              <a:ext cx="336" cy="14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EB10F75A-2875-47BA-B4A2-EBFF7298B05D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Ideal Low Pass Filter (ILPF)</a:t>
            </a:r>
          </a:p>
        </p:txBody>
      </p:sp>
      <p:pic>
        <p:nvPicPr>
          <p:cNvPr id="41988" name="Picture 3" descr="ILPF_H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29718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4" descr="ILPF_H_2"/>
          <p:cNvPicPr>
            <a:picLocks noChangeAspect="1" noChangeArrowheads="1"/>
          </p:cNvPicPr>
          <p:nvPr/>
        </p:nvPicPr>
        <p:blipFill>
          <a:blip r:embed="rId4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0"/>
          <a:stretch>
            <a:fillRect/>
          </a:stretch>
        </p:blipFill>
        <p:spPr bwMode="auto">
          <a:xfrm>
            <a:off x="1057275" y="3886200"/>
            <a:ext cx="3514725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90" name="Object 5"/>
          <p:cNvGraphicFramePr>
            <a:graphicFrameLocks noChangeAspect="1"/>
          </p:cNvGraphicFramePr>
          <p:nvPr/>
        </p:nvGraphicFramePr>
        <p:xfrm>
          <a:off x="5029200" y="2667000"/>
          <a:ext cx="3429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5" name="Equation" r:id="rId5" imgW="1790700" imgH="482600" progId="Equation.3">
                  <p:embed/>
                </p:oleObj>
              </mc:Choice>
              <mc:Fallback>
                <p:oleObj name="Equation" r:id="rId5" imgW="17907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667000"/>
                        <a:ext cx="34290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6"/>
          <p:cNvGraphicFramePr>
            <a:graphicFrameLocks noChangeAspect="1"/>
          </p:cNvGraphicFramePr>
          <p:nvPr/>
        </p:nvGraphicFramePr>
        <p:xfrm>
          <a:off x="5086350" y="3962400"/>
          <a:ext cx="33147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6" name="Equation" r:id="rId7" imgW="2222500" imgH="279400" progId="Equation.3">
                  <p:embed/>
                </p:oleObj>
              </mc:Choice>
              <mc:Fallback>
                <p:oleObj name="Equation" r:id="rId7" imgW="2222500" imgH="279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3962400"/>
                        <a:ext cx="33147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332AB503-463F-4E1B-B643-1C53F8F3634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ILPF results</a:t>
            </a:r>
          </a:p>
        </p:txBody>
      </p:sp>
      <p:pic>
        <p:nvPicPr>
          <p:cNvPr id="43012" name="Picture 3" descr="ILPF_result_various_r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33" b="67273"/>
          <a:stretch>
            <a:fillRect/>
          </a:stretch>
        </p:blipFill>
        <p:spPr bwMode="auto">
          <a:xfrm>
            <a:off x="1524000" y="1905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4" descr="ILPF_result_various_r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b="67273"/>
          <a:stretch>
            <a:fillRect/>
          </a:stretch>
        </p:blipFill>
        <p:spPr bwMode="auto">
          <a:xfrm>
            <a:off x="5029200" y="1905000"/>
            <a:ext cx="134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5" descr="ILPF_result_various_r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27" r="49533" b="34546"/>
          <a:stretch>
            <a:fillRect/>
          </a:stretch>
        </p:blipFill>
        <p:spPr bwMode="auto">
          <a:xfrm>
            <a:off x="1524000" y="3429000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6" descr="ILPF_result_various_r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t="32727" b="34546"/>
          <a:stretch>
            <a:fillRect/>
          </a:stretch>
        </p:blipFill>
        <p:spPr bwMode="auto">
          <a:xfrm>
            <a:off x="5029200" y="3429000"/>
            <a:ext cx="1346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7" descr="ILPF_result_various_r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54" r="49533"/>
          <a:stretch>
            <a:fillRect/>
          </a:stretch>
        </p:blipFill>
        <p:spPr bwMode="auto">
          <a:xfrm>
            <a:off x="1524000" y="4876800"/>
            <a:ext cx="1371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8" descr="ILPF_result_various_r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7" t="65454"/>
          <a:stretch>
            <a:fillRect/>
          </a:stretch>
        </p:blipFill>
        <p:spPr bwMode="auto">
          <a:xfrm>
            <a:off x="5029200" y="4876800"/>
            <a:ext cx="1346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Text Box 9"/>
          <p:cNvSpPr txBox="1">
            <a:spLocks noChangeArrowheads="1"/>
          </p:cNvSpPr>
          <p:nvPr/>
        </p:nvSpPr>
        <p:spPr bwMode="auto">
          <a:xfrm>
            <a:off x="2971800" y="2452688"/>
            <a:ext cx="156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Original image</a:t>
            </a:r>
          </a:p>
        </p:txBody>
      </p:sp>
      <p:graphicFrame>
        <p:nvGraphicFramePr>
          <p:cNvPr id="43019" name="Object 10"/>
          <p:cNvGraphicFramePr>
            <a:graphicFrameLocks noChangeAspect="1"/>
          </p:cNvGraphicFramePr>
          <p:nvPr/>
        </p:nvGraphicFramePr>
        <p:xfrm>
          <a:off x="6705600" y="2441575"/>
          <a:ext cx="609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0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441575"/>
                        <a:ext cx="609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0" name="Object 11"/>
          <p:cNvGraphicFramePr>
            <a:graphicFrameLocks noChangeAspect="1"/>
          </p:cNvGraphicFramePr>
          <p:nvPr/>
        </p:nvGraphicFramePr>
        <p:xfrm>
          <a:off x="3148013" y="3962400"/>
          <a:ext cx="71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1" name="Equation" r:id="rId10" imgW="431613" imgH="228501" progId="Equation.3">
                  <p:embed/>
                </p:oleObj>
              </mc:Choice>
              <mc:Fallback>
                <p:oleObj name="Equation" r:id="rId10" imgW="431613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3962400"/>
                        <a:ext cx="7143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1" name="Object 12"/>
          <p:cNvGraphicFramePr>
            <a:graphicFrameLocks noChangeAspect="1"/>
          </p:cNvGraphicFramePr>
          <p:nvPr/>
        </p:nvGraphicFramePr>
        <p:xfrm>
          <a:off x="6632575" y="3965575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2" name="Equation" r:id="rId12" imgW="457200" imgH="228600" progId="Equation.3">
                  <p:embed/>
                </p:oleObj>
              </mc:Choice>
              <mc:Fallback>
                <p:oleObj name="Equation" r:id="rId12" imgW="4572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5" y="3965575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2" name="Object 13"/>
          <p:cNvGraphicFramePr>
            <a:graphicFrameLocks noChangeAspect="1"/>
          </p:cNvGraphicFramePr>
          <p:nvPr/>
        </p:nvGraphicFramePr>
        <p:xfrm>
          <a:off x="3149600" y="5410200"/>
          <a:ext cx="736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3" name="Equation" r:id="rId14" imgW="444307" imgH="228501" progId="Equation.3">
                  <p:embed/>
                </p:oleObj>
              </mc:Choice>
              <mc:Fallback>
                <p:oleObj name="Equation" r:id="rId14" imgW="444307" imgH="22850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5410200"/>
                        <a:ext cx="736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23" name="Object 14"/>
          <p:cNvGraphicFramePr>
            <a:graphicFrameLocks noChangeAspect="1"/>
          </p:cNvGraphicFramePr>
          <p:nvPr/>
        </p:nvGraphicFramePr>
        <p:xfrm>
          <a:off x="6569075" y="5410200"/>
          <a:ext cx="882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4" name="Equation" r:id="rId16" imgW="533169" imgH="228501" progId="Equation.3">
                  <p:embed/>
                </p:oleObj>
              </mc:Choice>
              <mc:Fallback>
                <p:oleObj name="Equation" r:id="rId16" imgW="533169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9075" y="5410200"/>
                        <a:ext cx="882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68613D88-1C74-4D8E-B8CB-A1C1BEACC85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ILPF ripple effects</a:t>
            </a:r>
          </a:p>
        </p:txBody>
      </p:sp>
      <p:grpSp>
        <p:nvGrpSpPr>
          <p:cNvPr id="44036" name="Group 3"/>
          <p:cNvGrpSpPr>
            <a:grpSpLocks/>
          </p:cNvGrpSpPr>
          <p:nvPr/>
        </p:nvGrpSpPr>
        <p:grpSpPr bwMode="auto">
          <a:xfrm>
            <a:off x="304800" y="4327525"/>
            <a:ext cx="3124200" cy="1997075"/>
            <a:chOff x="192" y="2592"/>
            <a:chExt cx="1968" cy="1258"/>
          </a:xfrm>
        </p:grpSpPr>
        <p:pic>
          <p:nvPicPr>
            <p:cNvPr id="44060" name="Picture 4" descr="ILPF_h_rip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592"/>
              <a:ext cx="1968" cy="1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61" name="Text Box 5"/>
            <p:cNvSpPr txBox="1">
              <a:spLocks noChangeArrowheads="1"/>
            </p:cNvSpPr>
            <p:nvPr/>
          </p:nvSpPr>
          <p:spPr bwMode="auto">
            <a:xfrm>
              <a:off x="768" y="3600"/>
              <a:ext cx="50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h(x,y)</a:t>
              </a:r>
            </a:p>
          </p:txBody>
        </p:sp>
      </p:grpSp>
      <p:grpSp>
        <p:nvGrpSpPr>
          <p:cNvPr id="44037" name="Group 6"/>
          <p:cNvGrpSpPr>
            <a:grpSpLocks/>
          </p:cNvGrpSpPr>
          <p:nvPr/>
        </p:nvGrpSpPr>
        <p:grpSpPr bwMode="auto">
          <a:xfrm>
            <a:off x="228600" y="1524000"/>
            <a:ext cx="2286000" cy="2133600"/>
            <a:chOff x="384" y="960"/>
            <a:chExt cx="1440" cy="1344"/>
          </a:xfrm>
        </p:grpSpPr>
        <p:pic>
          <p:nvPicPr>
            <p:cNvPr id="44058" name="Picture 7" descr="ILPF_resul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98" b="56470"/>
            <a:stretch>
              <a:fillRect/>
            </a:stretch>
          </p:blipFill>
          <p:spPr bwMode="auto">
            <a:xfrm>
              <a:off x="528" y="960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9" name="Text Box 8"/>
            <p:cNvSpPr txBox="1">
              <a:spLocks noChangeArrowheads="1"/>
            </p:cNvSpPr>
            <p:nvPr/>
          </p:nvSpPr>
          <p:spPr bwMode="auto">
            <a:xfrm>
              <a:off x="384" y="2073"/>
              <a:ext cx="14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Original image [f(x,y)]</a:t>
              </a:r>
            </a:p>
          </p:txBody>
        </p:sp>
      </p:grpSp>
      <p:grpSp>
        <p:nvGrpSpPr>
          <p:cNvPr id="44038" name="Group 9"/>
          <p:cNvGrpSpPr>
            <a:grpSpLocks/>
          </p:cNvGrpSpPr>
          <p:nvPr/>
        </p:nvGrpSpPr>
        <p:grpSpPr bwMode="auto">
          <a:xfrm>
            <a:off x="6583363" y="1566863"/>
            <a:ext cx="2255837" cy="2076450"/>
            <a:chOff x="4128" y="987"/>
            <a:chExt cx="1421" cy="1308"/>
          </a:xfrm>
        </p:grpSpPr>
        <p:pic>
          <p:nvPicPr>
            <p:cNvPr id="44056" name="Picture 10" descr="ILPF_resul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226" r="53398" b="6244"/>
            <a:stretch>
              <a:fillRect/>
            </a:stretch>
          </p:blipFill>
          <p:spPr bwMode="auto">
            <a:xfrm>
              <a:off x="4272" y="987"/>
              <a:ext cx="1056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7" name="Text Box 11"/>
            <p:cNvSpPr txBox="1">
              <a:spLocks noChangeArrowheads="1"/>
            </p:cNvSpPr>
            <p:nvPr/>
          </p:nvSpPr>
          <p:spPr bwMode="auto">
            <a:xfrm>
              <a:off x="4128" y="2064"/>
              <a:ext cx="14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G(u,v) = F(u,v) H(u,v)</a:t>
              </a:r>
            </a:p>
          </p:txBody>
        </p:sp>
      </p:grpSp>
      <p:graphicFrame>
        <p:nvGraphicFramePr>
          <p:cNvPr id="44039" name="Object 12"/>
          <p:cNvGraphicFramePr>
            <a:graphicFrameLocks noChangeAspect="1"/>
          </p:cNvGraphicFramePr>
          <p:nvPr/>
        </p:nvGraphicFramePr>
        <p:xfrm>
          <a:off x="3657600" y="4724400"/>
          <a:ext cx="29083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54" name="Equation" r:id="rId5" imgW="1600200" imgH="203200" progId="Equation.3">
                  <p:embed/>
                </p:oleObj>
              </mc:Choice>
              <mc:Fallback>
                <p:oleObj name="Equation" r:id="rId5" imgW="1600200" imgH="203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724400"/>
                        <a:ext cx="29083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040" name="Group 13"/>
          <p:cNvGrpSpPr>
            <a:grpSpLocks/>
          </p:cNvGrpSpPr>
          <p:nvPr/>
        </p:nvGrpSpPr>
        <p:grpSpPr bwMode="auto">
          <a:xfrm>
            <a:off x="2825750" y="1508125"/>
            <a:ext cx="3492500" cy="2149475"/>
            <a:chOff x="1880" y="960"/>
            <a:chExt cx="2200" cy="1354"/>
          </a:xfrm>
        </p:grpSpPr>
        <p:sp>
          <p:nvSpPr>
            <p:cNvPr id="44052" name="Text Box 14"/>
            <p:cNvSpPr txBox="1">
              <a:spLocks noChangeArrowheads="1"/>
            </p:cNvSpPr>
            <p:nvPr/>
          </p:nvSpPr>
          <p:spPr bwMode="auto">
            <a:xfrm>
              <a:off x="2208" y="2073"/>
              <a:ext cx="4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F(u,v)</a:t>
              </a:r>
            </a:p>
          </p:txBody>
        </p:sp>
        <p:pic>
          <p:nvPicPr>
            <p:cNvPr id="44053" name="Picture 15" descr="ILPF_H_2"/>
            <p:cNvPicPr>
              <a:picLocks noChangeAspect="1" noChangeArrowheads="1"/>
            </p:cNvPicPr>
            <p:nvPr/>
          </p:nvPicPr>
          <p:blipFill>
            <a:blip r:embed="rId7" cstate="print">
              <a:lum brigh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0" t="8881" r="40813" b="15187"/>
            <a:stretch>
              <a:fillRect/>
            </a:stretch>
          </p:blipFill>
          <p:spPr bwMode="auto">
            <a:xfrm>
              <a:off x="2976" y="960"/>
              <a:ext cx="110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4" name="Text Box 16"/>
            <p:cNvSpPr txBox="1">
              <a:spLocks noChangeArrowheads="1"/>
            </p:cNvSpPr>
            <p:nvPr/>
          </p:nvSpPr>
          <p:spPr bwMode="auto">
            <a:xfrm>
              <a:off x="3264" y="2064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H(u,v)</a:t>
              </a:r>
            </a:p>
          </p:txBody>
        </p:sp>
        <p:pic>
          <p:nvPicPr>
            <p:cNvPr id="44055" name="Picture 17" descr="ILPF_resul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2" b="56470"/>
            <a:stretch>
              <a:fillRect/>
            </a:stretch>
          </p:blipFill>
          <p:spPr bwMode="auto">
            <a:xfrm>
              <a:off x="1880" y="960"/>
              <a:ext cx="104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4041" name="Group 18"/>
          <p:cNvGrpSpPr>
            <a:grpSpLocks/>
          </p:cNvGrpSpPr>
          <p:nvPr/>
        </p:nvGrpSpPr>
        <p:grpSpPr bwMode="auto">
          <a:xfrm>
            <a:off x="6781800" y="4433888"/>
            <a:ext cx="1738313" cy="2119312"/>
            <a:chOff x="4272" y="2592"/>
            <a:chExt cx="1095" cy="1335"/>
          </a:xfrm>
        </p:grpSpPr>
        <p:sp>
          <p:nvSpPr>
            <p:cNvPr id="44050" name="Text Box 19"/>
            <p:cNvSpPr txBox="1">
              <a:spLocks noChangeArrowheads="1"/>
            </p:cNvSpPr>
            <p:nvPr/>
          </p:nvSpPr>
          <p:spPr bwMode="auto">
            <a:xfrm>
              <a:off x="4608" y="3696"/>
              <a:ext cx="4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1800"/>
                <a:t>g(x,y)</a:t>
              </a:r>
            </a:p>
          </p:txBody>
        </p:sp>
        <p:pic>
          <p:nvPicPr>
            <p:cNvPr id="44051" name="Picture 20" descr="ILPF_resul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2" t="50226" b="6244"/>
            <a:stretch>
              <a:fillRect/>
            </a:stretch>
          </p:blipFill>
          <p:spPr bwMode="auto">
            <a:xfrm>
              <a:off x="4272" y="2592"/>
              <a:ext cx="1095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042" name="AutoShape 21"/>
          <p:cNvSpPr>
            <a:spLocks noChangeArrowheads="1"/>
          </p:cNvSpPr>
          <p:nvPr/>
        </p:nvSpPr>
        <p:spPr bwMode="auto">
          <a:xfrm>
            <a:off x="2306638" y="2133600"/>
            <a:ext cx="3810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4043" name="Text Box 22"/>
          <p:cNvSpPr txBox="1">
            <a:spLocks noChangeArrowheads="1"/>
          </p:cNvSpPr>
          <p:nvPr/>
        </p:nvSpPr>
        <p:spPr bwMode="auto">
          <a:xfrm>
            <a:off x="2209800" y="17526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DFT</a:t>
            </a:r>
          </a:p>
        </p:txBody>
      </p:sp>
      <p:sp>
        <p:nvSpPr>
          <p:cNvPr id="44044" name="AutoShape 23"/>
          <p:cNvSpPr>
            <a:spLocks noChangeArrowheads="1"/>
          </p:cNvSpPr>
          <p:nvPr/>
        </p:nvSpPr>
        <p:spPr bwMode="auto">
          <a:xfrm>
            <a:off x="6324600" y="2133600"/>
            <a:ext cx="3810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4045" name="AutoShape 24"/>
          <p:cNvSpPr>
            <a:spLocks noChangeArrowheads="1"/>
          </p:cNvSpPr>
          <p:nvPr/>
        </p:nvSpPr>
        <p:spPr bwMode="auto">
          <a:xfrm>
            <a:off x="7391400" y="3886200"/>
            <a:ext cx="6096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4046" name="Text Box 25"/>
          <p:cNvSpPr txBox="1">
            <a:spLocks noChangeArrowheads="1"/>
          </p:cNvSpPr>
          <p:nvPr/>
        </p:nvSpPr>
        <p:spPr bwMode="auto">
          <a:xfrm>
            <a:off x="6045200" y="3900488"/>
            <a:ext cx="1346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Inverse DFT</a:t>
            </a:r>
          </a:p>
        </p:txBody>
      </p:sp>
      <p:sp>
        <p:nvSpPr>
          <p:cNvPr id="44047" name="AutoShape 26"/>
          <p:cNvSpPr>
            <a:spLocks noChangeArrowheads="1"/>
          </p:cNvSpPr>
          <p:nvPr/>
        </p:nvSpPr>
        <p:spPr bwMode="auto">
          <a:xfrm>
            <a:off x="1066800" y="3810000"/>
            <a:ext cx="6096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44048" name="Text Box 27"/>
          <p:cNvSpPr txBox="1">
            <a:spLocks noChangeArrowheads="1"/>
          </p:cNvSpPr>
          <p:nvPr/>
        </p:nvSpPr>
        <p:spPr bwMode="auto">
          <a:xfrm>
            <a:off x="1905000" y="3733800"/>
            <a:ext cx="725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i="1"/>
              <a:t>f</a:t>
            </a:r>
            <a:r>
              <a:rPr lang="en-US"/>
              <a:t> * </a:t>
            </a:r>
            <a:r>
              <a:rPr lang="en-US" i="1"/>
              <a:t>h</a:t>
            </a:r>
          </a:p>
        </p:txBody>
      </p:sp>
      <p:sp>
        <p:nvSpPr>
          <p:cNvPr id="44049" name="AutoShape 28"/>
          <p:cNvSpPr>
            <a:spLocks noChangeArrowheads="1"/>
          </p:cNvSpPr>
          <p:nvPr/>
        </p:nvSpPr>
        <p:spPr bwMode="auto">
          <a:xfrm>
            <a:off x="4572000" y="5181600"/>
            <a:ext cx="914400" cy="6096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68891832-CFE5-40D4-BBE9-0B989C3FE56A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59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2400" smtClean="0"/>
              <a:t>Butterworth Low Pass Filter (BLPF)</a:t>
            </a:r>
          </a:p>
        </p:txBody>
      </p:sp>
      <p:pic>
        <p:nvPicPr>
          <p:cNvPr id="45060" name="Picture 3" descr="BLPF_H_2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4513"/>
            <a:ext cx="52546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 descr="BLPF_h_various_r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43434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5062" name="Object 5"/>
          <p:cNvGraphicFramePr>
            <a:graphicFrameLocks noChangeAspect="1"/>
          </p:cNvGraphicFramePr>
          <p:nvPr/>
        </p:nvGraphicFramePr>
        <p:xfrm>
          <a:off x="5791200" y="2438400"/>
          <a:ext cx="2819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2" name="Equation" r:id="rId5" imgW="1651000" imgH="431800" progId="Equation.3">
                  <p:embed/>
                </p:oleObj>
              </mc:Choice>
              <mc:Fallback>
                <p:oleObj name="Equation" r:id="rId5" imgW="1651000" imgH="431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438400"/>
                        <a:ext cx="2819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3" name="Text Box 6"/>
          <p:cNvSpPr txBox="1">
            <a:spLocks noChangeArrowheads="1"/>
          </p:cNvSpPr>
          <p:nvPr/>
        </p:nvSpPr>
        <p:spPr bwMode="auto">
          <a:xfrm>
            <a:off x="639763" y="5943600"/>
            <a:ext cx="6556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n = 1</a:t>
            </a:r>
          </a:p>
        </p:txBody>
      </p:sp>
      <p:sp>
        <p:nvSpPr>
          <p:cNvPr id="45064" name="Text Box 7"/>
          <p:cNvSpPr txBox="1">
            <a:spLocks noChangeArrowheads="1"/>
          </p:cNvSpPr>
          <p:nvPr/>
        </p:nvSpPr>
        <p:spPr bwMode="auto">
          <a:xfrm>
            <a:off x="1828800" y="5943600"/>
            <a:ext cx="65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n = 2</a:t>
            </a:r>
          </a:p>
        </p:txBody>
      </p:sp>
      <p:sp>
        <p:nvSpPr>
          <p:cNvPr id="45065" name="Text Box 8"/>
          <p:cNvSpPr txBox="1">
            <a:spLocks noChangeArrowheads="1"/>
          </p:cNvSpPr>
          <p:nvPr/>
        </p:nvSpPr>
        <p:spPr bwMode="auto">
          <a:xfrm>
            <a:off x="2895600" y="5943600"/>
            <a:ext cx="65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n = 3</a:t>
            </a:r>
          </a:p>
        </p:txBody>
      </p:sp>
      <p:sp>
        <p:nvSpPr>
          <p:cNvPr id="45066" name="Text Box 9"/>
          <p:cNvSpPr txBox="1">
            <a:spLocks noChangeArrowheads="1"/>
          </p:cNvSpPr>
          <p:nvPr/>
        </p:nvSpPr>
        <p:spPr bwMode="auto">
          <a:xfrm>
            <a:off x="4038600" y="5943600"/>
            <a:ext cx="65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n = 4</a:t>
            </a:r>
          </a:p>
        </p:txBody>
      </p:sp>
      <p:graphicFrame>
        <p:nvGraphicFramePr>
          <p:cNvPr id="45067" name="Object 10"/>
          <p:cNvGraphicFramePr>
            <a:graphicFrameLocks noChangeAspect="1"/>
          </p:cNvGraphicFramePr>
          <p:nvPr/>
        </p:nvGraphicFramePr>
        <p:xfrm>
          <a:off x="5391150" y="3276600"/>
          <a:ext cx="33147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3" name="Equation" r:id="rId7" imgW="2222500" imgH="279400" progId="Equation.3">
                  <p:embed/>
                </p:oleObj>
              </mc:Choice>
              <mc:Fallback>
                <p:oleObj name="Equation" r:id="rId7" imgW="2222500" imgH="2794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3276600"/>
                        <a:ext cx="33147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1"/>
          <p:cNvSpPr txBox="1">
            <a:spLocks noChangeArrowheads="1"/>
          </p:cNvSpPr>
          <p:nvPr/>
        </p:nvSpPr>
        <p:spPr bwMode="auto">
          <a:xfrm>
            <a:off x="5029200" y="5029200"/>
            <a:ext cx="920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/>
              <a:t>h(x,y)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4135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Transform</a:t>
            </a:r>
            <a:br>
              <a:rPr lang="en-US" sz="2800" b="1" dirty="0" smtClean="0"/>
            </a:br>
            <a:r>
              <a:rPr lang="en-US" sz="2400" b="1" dirty="0" smtClean="0"/>
              <a:t>Interpretation</a:t>
            </a:r>
            <a:endParaRPr lang="en-US" sz="2800" b="1" dirty="0" smtClean="0"/>
          </a:p>
        </p:txBody>
      </p:sp>
      <p:sp>
        <p:nvSpPr>
          <p:cNvPr id="389123" name="Text Box 3"/>
          <p:cNvSpPr txBox="1">
            <a:spLocks noChangeArrowheads="1"/>
          </p:cNvSpPr>
          <p:nvPr/>
        </p:nvSpPr>
        <p:spPr bwMode="auto">
          <a:xfrm>
            <a:off x="228600" y="2032398"/>
            <a:ext cx="29342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/>
              <a:t>Forward </a:t>
            </a:r>
            <a:r>
              <a:rPr lang="en-US" b="1" dirty="0" smtClean="0"/>
              <a:t>Transform:</a:t>
            </a:r>
            <a:endParaRPr lang="en-US" b="1" dirty="0"/>
          </a:p>
        </p:txBody>
      </p:sp>
      <p:graphicFrame>
        <p:nvGraphicFramePr>
          <p:cNvPr id="3891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942557"/>
              </p:ext>
            </p:extLst>
          </p:nvPr>
        </p:nvGraphicFramePr>
        <p:xfrm>
          <a:off x="3505200" y="1663125"/>
          <a:ext cx="4317242" cy="1200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30" name="Equation" r:id="rId3" imgW="1688760" imgH="469800" progId="Equation.3">
                  <p:embed/>
                </p:oleObj>
              </mc:Choice>
              <mc:Fallback>
                <p:oleObj name="Equation" r:id="rId3" imgW="1688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663125"/>
                        <a:ext cx="4317242" cy="120020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5">
                            <a:lumMod val="50000"/>
                          </a:schemeClr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62000" y="3178076"/>
                <a:ext cx="7772400" cy="2494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i="1" dirty="0" smtClean="0"/>
                  <a:t>M</a:t>
                </a:r>
                <a:r>
                  <a:rPr lang="en-US" dirty="0" smtClean="0"/>
                  <a:t>: Number of frequencies that we want to decompose </a:t>
                </a:r>
                <a:r>
                  <a:rPr lang="en-US" i="1" dirty="0" smtClean="0"/>
                  <a:t>f(x)</a:t>
                </a:r>
                <a:r>
                  <a:rPr lang="en-US" dirty="0" smtClean="0"/>
                  <a:t> into them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i="1" dirty="0" smtClean="0"/>
                  <a:t>u</a:t>
                </a:r>
                <a:r>
                  <a:rPr lang="en-US" dirty="0" smtClean="0"/>
                  <a:t>: index of decomposed frequencies, </a:t>
                </a:r>
                <a:r>
                  <a:rPr lang="en-US" i="1" dirty="0" smtClean="0"/>
                  <a:t>u</a:t>
                </a:r>
                <a:r>
                  <a:rPr lang="en-US" dirty="0" smtClean="0"/>
                  <a:t> = 1..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-1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dirty="0" smtClean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dirty="0" smtClean="0"/>
                  <a:t>For example,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= 8, i.e., to decompose into 8 components that their frequencies are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i="1" dirty="0" smtClean="0"/>
                  <a:t>u </a:t>
                </a:r>
                <a:r>
                  <a:rPr lang="en-US" dirty="0" smtClean="0"/>
                  <a:t>= 0..7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178076"/>
                <a:ext cx="7772400" cy="2494016"/>
              </a:xfrm>
              <a:prstGeom prst="rect">
                <a:avLst/>
              </a:prstGeom>
              <a:blipFill rotWithShape="0">
                <a:blip r:embed="rId5"/>
                <a:stretch>
                  <a:fillRect l="-1020" t="-1956" r="-1176" b="-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805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23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00F52521-14FC-4F25-8124-FB082498873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BLPF results</a:t>
            </a:r>
          </a:p>
        </p:txBody>
      </p:sp>
      <p:pic>
        <p:nvPicPr>
          <p:cNvPr id="46084" name="Picture 3" descr="BLPF_result_various_r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45" b="67693"/>
          <a:stretch>
            <a:fillRect/>
          </a:stretch>
        </p:blipFill>
        <p:spPr bwMode="auto">
          <a:xfrm>
            <a:off x="1219200" y="1676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4" descr="BLPF_result_various_r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0" b="67693"/>
          <a:stretch>
            <a:fillRect/>
          </a:stretch>
        </p:blipFill>
        <p:spPr bwMode="auto">
          <a:xfrm>
            <a:off x="4876800" y="1676400"/>
            <a:ext cx="13985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5" descr="BLPF_result_various_r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6" r="50345" b="33847"/>
          <a:stretch>
            <a:fillRect/>
          </a:stretch>
        </p:blipFill>
        <p:spPr bwMode="auto">
          <a:xfrm>
            <a:off x="1219200" y="32766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6" descr="BLPF_result_various_r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5" t="33846" b="33846"/>
          <a:stretch>
            <a:fillRect/>
          </a:stretch>
        </p:blipFill>
        <p:spPr bwMode="auto">
          <a:xfrm>
            <a:off x="4876800" y="32766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7" descr="BLPF_result_various_r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54" r="49655"/>
          <a:stretch>
            <a:fillRect/>
          </a:stretch>
        </p:blipFill>
        <p:spPr bwMode="auto">
          <a:xfrm>
            <a:off x="1219200" y="4800600"/>
            <a:ext cx="140176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8" descr="BLPF_result_various_r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5" t="66154"/>
          <a:stretch>
            <a:fillRect/>
          </a:stretch>
        </p:blipFill>
        <p:spPr bwMode="auto">
          <a:xfrm>
            <a:off x="4876800" y="4800600"/>
            <a:ext cx="145573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0" name="Text Box 9"/>
          <p:cNvSpPr txBox="1">
            <a:spLocks noChangeArrowheads="1"/>
          </p:cNvSpPr>
          <p:nvPr/>
        </p:nvSpPr>
        <p:spPr bwMode="auto">
          <a:xfrm>
            <a:off x="2971800" y="2452688"/>
            <a:ext cx="156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Original image</a:t>
            </a:r>
          </a:p>
        </p:txBody>
      </p:sp>
      <p:graphicFrame>
        <p:nvGraphicFramePr>
          <p:cNvPr id="46091" name="Object 10"/>
          <p:cNvGraphicFramePr>
            <a:graphicFrameLocks noChangeAspect="1"/>
          </p:cNvGraphicFramePr>
          <p:nvPr/>
        </p:nvGraphicFramePr>
        <p:xfrm>
          <a:off x="6705600" y="2441575"/>
          <a:ext cx="609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3" name="Equation" r:id="rId8" imgW="368300" imgH="228600" progId="Equation.3">
                  <p:embed/>
                </p:oleObj>
              </mc:Choice>
              <mc:Fallback>
                <p:oleObj name="Equation" r:id="rId8" imgW="3683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441575"/>
                        <a:ext cx="609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2" name="Object 11"/>
          <p:cNvGraphicFramePr>
            <a:graphicFrameLocks noChangeAspect="1"/>
          </p:cNvGraphicFramePr>
          <p:nvPr/>
        </p:nvGraphicFramePr>
        <p:xfrm>
          <a:off x="3148013" y="3962400"/>
          <a:ext cx="71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4" name="Equation" r:id="rId10" imgW="431613" imgH="228501" progId="Equation.3">
                  <p:embed/>
                </p:oleObj>
              </mc:Choice>
              <mc:Fallback>
                <p:oleObj name="Equation" r:id="rId10" imgW="431613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3962400"/>
                        <a:ext cx="7143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3" name="Object 12"/>
          <p:cNvGraphicFramePr>
            <a:graphicFrameLocks noChangeAspect="1"/>
          </p:cNvGraphicFramePr>
          <p:nvPr/>
        </p:nvGraphicFramePr>
        <p:xfrm>
          <a:off x="6632575" y="3965575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5" name="Equation" r:id="rId12" imgW="457200" imgH="228600" progId="Equation.3">
                  <p:embed/>
                </p:oleObj>
              </mc:Choice>
              <mc:Fallback>
                <p:oleObj name="Equation" r:id="rId12" imgW="4572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2575" y="3965575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4" name="Object 13"/>
          <p:cNvGraphicFramePr>
            <a:graphicFrameLocks noChangeAspect="1"/>
          </p:cNvGraphicFramePr>
          <p:nvPr/>
        </p:nvGraphicFramePr>
        <p:xfrm>
          <a:off x="3149600" y="5410200"/>
          <a:ext cx="736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6" name="Equation" r:id="rId14" imgW="444307" imgH="228501" progId="Equation.3">
                  <p:embed/>
                </p:oleObj>
              </mc:Choice>
              <mc:Fallback>
                <p:oleObj name="Equation" r:id="rId14" imgW="444307" imgH="22850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5410200"/>
                        <a:ext cx="736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95" name="Object 14"/>
          <p:cNvGraphicFramePr>
            <a:graphicFrameLocks noChangeAspect="1"/>
          </p:cNvGraphicFramePr>
          <p:nvPr/>
        </p:nvGraphicFramePr>
        <p:xfrm>
          <a:off x="6569075" y="5410200"/>
          <a:ext cx="882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57" name="Equation" r:id="rId16" imgW="533169" imgH="228501" progId="Equation.3">
                  <p:embed/>
                </p:oleObj>
              </mc:Choice>
              <mc:Fallback>
                <p:oleObj name="Equation" r:id="rId16" imgW="533169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9075" y="5410200"/>
                        <a:ext cx="882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96" name="Text Box 15"/>
          <p:cNvSpPr txBox="1">
            <a:spLocks noChangeArrowheads="1"/>
          </p:cNvSpPr>
          <p:nvPr/>
        </p:nvSpPr>
        <p:spPr bwMode="auto">
          <a:xfrm>
            <a:off x="7467600" y="1219200"/>
            <a:ext cx="6556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n = 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05530118-85EF-4E3E-84AE-20E064AA38DA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Gaussian Low Pass Filter (GLPF)</a:t>
            </a:r>
          </a:p>
        </p:txBody>
      </p:sp>
      <p:pic>
        <p:nvPicPr>
          <p:cNvPr id="47108" name="Picture 3" descr="GLPF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48"/>
          <a:stretch>
            <a:fillRect/>
          </a:stretch>
        </p:blipFill>
        <p:spPr bwMode="auto">
          <a:xfrm>
            <a:off x="609600" y="1905000"/>
            <a:ext cx="25908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4" descr="GLPF_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2" t="12823" r="37755"/>
          <a:stretch>
            <a:fillRect/>
          </a:stretch>
        </p:blipFill>
        <p:spPr bwMode="auto">
          <a:xfrm>
            <a:off x="3429000" y="2209800"/>
            <a:ext cx="2033588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5" descr="GLPF_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3"/>
          <a:stretch>
            <a:fillRect/>
          </a:stretch>
        </p:blipFill>
        <p:spPr bwMode="auto">
          <a:xfrm>
            <a:off x="5638800" y="2057400"/>
            <a:ext cx="28194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111" name="Object 6"/>
          <p:cNvGraphicFramePr>
            <a:graphicFrameLocks noChangeAspect="1"/>
          </p:cNvGraphicFramePr>
          <p:nvPr/>
        </p:nvGraphicFramePr>
        <p:xfrm>
          <a:off x="3162300" y="4648200"/>
          <a:ext cx="28194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6" name="Equation" r:id="rId4" imgW="1244600" imgH="254000" progId="Equation.3">
                  <p:embed/>
                </p:oleObj>
              </mc:Choice>
              <mc:Fallback>
                <p:oleObj name="Equation" r:id="rId4" imgW="12446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4648200"/>
                        <a:ext cx="28194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2" name="Object 7"/>
          <p:cNvGraphicFramePr>
            <a:graphicFrameLocks noChangeAspect="1"/>
          </p:cNvGraphicFramePr>
          <p:nvPr/>
        </p:nvGraphicFramePr>
        <p:xfrm>
          <a:off x="2743200" y="5486400"/>
          <a:ext cx="33147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7" name="Equation" r:id="rId6" imgW="2222500" imgH="279400" progId="Equation.3">
                  <p:embed/>
                </p:oleObj>
              </mc:Choice>
              <mc:Fallback>
                <p:oleObj name="Equation" r:id="rId6" imgW="2222500" imgH="279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486400"/>
                        <a:ext cx="33147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5A637CFB-1BE3-4264-AD63-F98ADA4C992E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GLPF results</a:t>
            </a:r>
          </a:p>
        </p:txBody>
      </p:sp>
      <p:pic>
        <p:nvPicPr>
          <p:cNvPr id="48132" name="Picture 3" descr="GL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49" b="66666"/>
          <a:stretch>
            <a:fillRect/>
          </a:stretch>
        </p:blipFill>
        <p:spPr bwMode="auto">
          <a:xfrm>
            <a:off x="1295400" y="1447800"/>
            <a:ext cx="15001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4" descr="GL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3" r="52249" b="34921"/>
          <a:stretch>
            <a:fillRect/>
          </a:stretch>
        </p:blipFill>
        <p:spPr bwMode="auto">
          <a:xfrm>
            <a:off x="1295400" y="3200400"/>
            <a:ext cx="1500188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4" name="Picture 5" descr="GL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78" r="52249"/>
          <a:stretch>
            <a:fillRect/>
          </a:stretch>
        </p:blipFill>
        <p:spPr bwMode="auto">
          <a:xfrm>
            <a:off x="1319213" y="4876800"/>
            <a:ext cx="1500187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5" name="Picture 6" descr="GL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1" b="66568"/>
          <a:stretch>
            <a:fillRect/>
          </a:stretch>
        </p:blipFill>
        <p:spPr bwMode="auto">
          <a:xfrm>
            <a:off x="5334000" y="1443038"/>
            <a:ext cx="1641475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6" name="Picture 7" descr="GL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51" t="33432" b="34822"/>
          <a:stretch>
            <a:fillRect/>
          </a:stretch>
        </p:blipFill>
        <p:spPr bwMode="auto">
          <a:xfrm>
            <a:off x="5334000" y="3200400"/>
            <a:ext cx="16414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8" descr="GL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09" t="66667"/>
          <a:stretch>
            <a:fillRect/>
          </a:stretch>
        </p:blipFill>
        <p:spPr bwMode="auto">
          <a:xfrm>
            <a:off x="5334000" y="4953000"/>
            <a:ext cx="161766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8" name="Text Box 9"/>
          <p:cNvSpPr txBox="1">
            <a:spLocks noChangeArrowheads="1"/>
          </p:cNvSpPr>
          <p:nvPr/>
        </p:nvSpPr>
        <p:spPr bwMode="auto">
          <a:xfrm>
            <a:off x="2971800" y="2151063"/>
            <a:ext cx="1562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Original image</a:t>
            </a:r>
          </a:p>
        </p:txBody>
      </p:sp>
      <p:graphicFrame>
        <p:nvGraphicFramePr>
          <p:cNvPr id="48139" name="Object 10"/>
          <p:cNvGraphicFramePr>
            <a:graphicFrameLocks noChangeAspect="1"/>
          </p:cNvGraphicFramePr>
          <p:nvPr/>
        </p:nvGraphicFramePr>
        <p:xfrm>
          <a:off x="7178675" y="2209800"/>
          <a:ext cx="609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0" name="Equation" r:id="rId4" imgW="368300" imgH="228600" progId="Equation.3">
                  <p:embed/>
                </p:oleObj>
              </mc:Choice>
              <mc:Fallback>
                <p:oleObj name="Equation" r:id="rId4" imgW="3683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675" y="2209800"/>
                        <a:ext cx="609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0" name="Object 11"/>
          <p:cNvGraphicFramePr>
            <a:graphicFrameLocks noChangeAspect="1"/>
          </p:cNvGraphicFramePr>
          <p:nvPr/>
        </p:nvGraphicFramePr>
        <p:xfrm>
          <a:off x="3148013" y="3810000"/>
          <a:ext cx="71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1" name="Equation" r:id="rId6" imgW="431613" imgH="228501" progId="Equation.3">
                  <p:embed/>
                </p:oleObj>
              </mc:Choice>
              <mc:Fallback>
                <p:oleObj name="Equation" r:id="rId6" imgW="431613" imgH="22850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3810000"/>
                        <a:ext cx="7143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1" name="Object 12"/>
          <p:cNvGraphicFramePr>
            <a:graphicFrameLocks noChangeAspect="1"/>
          </p:cNvGraphicFramePr>
          <p:nvPr/>
        </p:nvGraphicFramePr>
        <p:xfrm>
          <a:off x="7105650" y="3810000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2" name="Equation" r:id="rId8" imgW="457200" imgH="228600" progId="Equation.3">
                  <p:embed/>
                </p:oleObj>
              </mc:Choice>
              <mc:Fallback>
                <p:oleObj name="Equation" r:id="rId8" imgW="4572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5650" y="3810000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2" name="Object 13"/>
          <p:cNvGraphicFramePr>
            <a:graphicFrameLocks noChangeAspect="1"/>
          </p:cNvGraphicFramePr>
          <p:nvPr/>
        </p:nvGraphicFramePr>
        <p:xfrm>
          <a:off x="3149600" y="5413375"/>
          <a:ext cx="736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3" name="Equation" r:id="rId10" imgW="444307" imgH="228501" progId="Equation.3">
                  <p:embed/>
                </p:oleObj>
              </mc:Choice>
              <mc:Fallback>
                <p:oleObj name="Equation" r:id="rId10" imgW="444307" imgH="22850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9600" y="5413375"/>
                        <a:ext cx="736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43" name="Object 14"/>
          <p:cNvGraphicFramePr>
            <a:graphicFrameLocks noChangeAspect="1"/>
          </p:cNvGraphicFramePr>
          <p:nvPr/>
        </p:nvGraphicFramePr>
        <p:xfrm>
          <a:off x="7042150" y="5410200"/>
          <a:ext cx="882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4" name="Equation" r:id="rId12" imgW="533169" imgH="228501" progId="Equation.3">
                  <p:embed/>
                </p:oleObj>
              </mc:Choice>
              <mc:Fallback>
                <p:oleObj name="Equation" r:id="rId12" imgW="533169" imgH="228501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2150" y="5410200"/>
                        <a:ext cx="882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3B29000C-D587-41EF-8451-CCF7C7BD54B1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Applications of Low Pass Filter</a:t>
            </a:r>
          </a:p>
        </p:txBody>
      </p:sp>
      <p:pic>
        <p:nvPicPr>
          <p:cNvPr id="49156" name="Picture 3" descr="GLPF_ap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3962400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 descr="GLPF_application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4572000" cy="288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 Box 5"/>
          <p:cNvSpPr txBox="1">
            <a:spLocks noChangeArrowheads="1"/>
          </p:cNvSpPr>
          <p:nvPr/>
        </p:nvSpPr>
        <p:spPr bwMode="auto">
          <a:xfrm>
            <a:off x="5867400" y="2209800"/>
            <a:ext cx="238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Character recognition</a:t>
            </a:r>
          </a:p>
        </p:txBody>
      </p:sp>
      <p:sp>
        <p:nvSpPr>
          <p:cNvPr id="49159" name="Text Box 6"/>
          <p:cNvSpPr txBox="1">
            <a:spLocks noChangeArrowheads="1"/>
          </p:cNvSpPr>
          <p:nvPr/>
        </p:nvSpPr>
        <p:spPr bwMode="auto">
          <a:xfrm>
            <a:off x="5867400" y="4953000"/>
            <a:ext cx="2817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Picture Studio Decoration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A7565098-BD31-4BF0-99B3-2DFD1055B372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Ideal High Pass Filter (IHPF)</a:t>
            </a:r>
          </a:p>
        </p:txBody>
      </p:sp>
      <p:pic>
        <p:nvPicPr>
          <p:cNvPr id="50180" name="Picture 3" descr="IHPF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28956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0181" name="Object 4"/>
          <p:cNvGraphicFramePr>
            <a:graphicFrameLocks noChangeAspect="1"/>
          </p:cNvGraphicFramePr>
          <p:nvPr/>
        </p:nvGraphicFramePr>
        <p:xfrm>
          <a:off x="4260850" y="3327400"/>
          <a:ext cx="6223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9" name="Equation" r:id="rId4" imgW="622030" imgH="203112" progId="Equation.3">
                  <p:embed/>
                </p:oleObj>
              </mc:Choice>
              <mc:Fallback>
                <p:oleObj name="Equation" r:id="rId4" imgW="622030" imgH="203112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850" y="3327400"/>
                        <a:ext cx="622300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2" name="Object 5"/>
          <p:cNvGraphicFramePr>
            <a:graphicFrameLocks noChangeAspect="1"/>
          </p:cNvGraphicFramePr>
          <p:nvPr/>
        </p:nvGraphicFramePr>
        <p:xfrm>
          <a:off x="5029200" y="2743200"/>
          <a:ext cx="34290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0" name="Equation" r:id="rId6" imgW="1790700" imgH="482600" progId="Equation.3">
                  <p:embed/>
                </p:oleObj>
              </mc:Choice>
              <mc:Fallback>
                <p:oleObj name="Equation" r:id="rId6" imgW="1790700" imgH="482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743200"/>
                        <a:ext cx="3429000" cy="92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83" name="Object 6"/>
          <p:cNvGraphicFramePr>
            <a:graphicFrameLocks noChangeAspect="1"/>
          </p:cNvGraphicFramePr>
          <p:nvPr/>
        </p:nvGraphicFramePr>
        <p:xfrm>
          <a:off x="5010150" y="3886200"/>
          <a:ext cx="33147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61" name="Equation" r:id="rId8" imgW="2222500" imgH="279400" progId="Equation.3">
                  <p:embed/>
                </p:oleObj>
              </mc:Choice>
              <mc:Fallback>
                <p:oleObj name="Equation" r:id="rId8" imgW="2222500" imgH="279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150" y="3886200"/>
                        <a:ext cx="33147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4" name="Picture 7" descr="HPF_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38" b="67162"/>
          <a:stretch>
            <a:fillRect/>
          </a:stretch>
        </p:blipFill>
        <p:spPr bwMode="auto">
          <a:xfrm>
            <a:off x="904875" y="4267200"/>
            <a:ext cx="36671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CF33B517-D429-4938-92E8-E4A5072397D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IHPF results</a:t>
            </a:r>
          </a:p>
        </p:txBody>
      </p:sp>
      <p:pic>
        <p:nvPicPr>
          <p:cNvPr id="51204" name="Picture 3" descr="IHPF_result"/>
          <p:cNvPicPr>
            <a:picLocks noChangeAspect="1" noChangeArrowheads="1"/>
          </p:cNvPicPr>
          <p:nvPr/>
        </p:nvPicPr>
        <p:blipFill>
          <a:blip r:embed="rId3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" b="4810"/>
          <a:stretch>
            <a:fillRect/>
          </a:stretch>
        </p:blipFill>
        <p:spPr bwMode="auto">
          <a:xfrm>
            <a:off x="828675" y="2060575"/>
            <a:ext cx="7553325" cy="257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5" name="Object 4"/>
          <p:cNvGraphicFramePr>
            <a:graphicFrameLocks noChangeAspect="1"/>
          </p:cNvGraphicFramePr>
          <p:nvPr/>
        </p:nvGraphicFramePr>
        <p:xfrm>
          <a:off x="1524000" y="4803775"/>
          <a:ext cx="71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2" name="Equation" r:id="rId4" imgW="431613" imgH="228501" progId="Equation.3">
                  <p:embed/>
                </p:oleObj>
              </mc:Choice>
              <mc:Fallback>
                <p:oleObj name="Equation" r:id="rId4" imgW="431613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803775"/>
                        <a:ext cx="7143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5"/>
          <p:cNvGraphicFramePr>
            <a:graphicFrameLocks noChangeAspect="1"/>
          </p:cNvGraphicFramePr>
          <p:nvPr/>
        </p:nvGraphicFramePr>
        <p:xfrm>
          <a:off x="4038600" y="4803775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3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4803775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6"/>
          <p:cNvGraphicFramePr>
            <a:graphicFrameLocks noChangeAspect="1"/>
          </p:cNvGraphicFramePr>
          <p:nvPr/>
        </p:nvGraphicFramePr>
        <p:xfrm>
          <a:off x="6705600" y="4803775"/>
          <a:ext cx="7350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4" name="Equation" r:id="rId8" imgW="444307" imgH="228501" progId="Equation.3">
                  <p:embed/>
                </p:oleObj>
              </mc:Choice>
              <mc:Fallback>
                <p:oleObj name="Equation" r:id="rId8" imgW="444307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803775"/>
                        <a:ext cx="73501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3E09B9DC-9549-41B9-9C23-95E58CF086E4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66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Butterworth High Pass Filter (BHPF)</a:t>
            </a:r>
          </a:p>
        </p:txBody>
      </p:sp>
      <p:graphicFrame>
        <p:nvGraphicFramePr>
          <p:cNvPr id="52228" name="Object 3"/>
          <p:cNvGraphicFramePr>
            <a:graphicFrameLocks noChangeAspect="1"/>
          </p:cNvGraphicFramePr>
          <p:nvPr/>
        </p:nvGraphicFramePr>
        <p:xfrm>
          <a:off x="2971800" y="4572000"/>
          <a:ext cx="2819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4" name="Equation" r:id="rId3" imgW="1651000" imgH="431800" progId="Equation.3">
                  <p:embed/>
                </p:oleObj>
              </mc:Choice>
              <mc:Fallback>
                <p:oleObj name="Equation" r:id="rId3" imgW="16510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572000"/>
                        <a:ext cx="2819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4"/>
          <p:cNvGraphicFramePr>
            <a:graphicFrameLocks noChangeAspect="1"/>
          </p:cNvGraphicFramePr>
          <p:nvPr/>
        </p:nvGraphicFramePr>
        <p:xfrm>
          <a:off x="2495550" y="5486400"/>
          <a:ext cx="33147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15" name="Equation" r:id="rId5" imgW="2222500" imgH="279400" progId="Equation.3">
                  <p:embed/>
                </p:oleObj>
              </mc:Choice>
              <mc:Fallback>
                <p:oleObj name="Equation" r:id="rId5" imgW="2222500" imgH="279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0" y="5486400"/>
                        <a:ext cx="33147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0" name="Picture 5" descr="HPF_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2" b="1578"/>
          <a:stretch>
            <a:fillRect/>
          </a:stretch>
        </p:blipFill>
        <p:spPr bwMode="auto">
          <a:xfrm>
            <a:off x="1295400" y="2286000"/>
            <a:ext cx="70104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C0D75C71-B3AB-428B-A635-B03794BEF6F2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BHPF results</a:t>
            </a:r>
          </a:p>
        </p:txBody>
      </p:sp>
      <p:pic>
        <p:nvPicPr>
          <p:cNvPr id="53252" name="Picture 3" descr="BH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" b="4105"/>
          <a:stretch>
            <a:fillRect/>
          </a:stretch>
        </p:blipFill>
        <p:spPr bwMode="auto">
          <a:xfrm>
            <a:off x="685800" y="2057400"/>
            <a:ext cx="77263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3" name="Object 4"/>
          <p:cNvGraphicFramePr>
            <a:graphicFrameLocks noChangeAspect="1"/>
          </p:cNvGraphicFramePr>
          <p:nvPr/>
        </p:nvGraphicFramePr>
        <p:xfrm>
          <a:off x="1676400" y="4800600"/>
          <a:ext cx="71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0" name="Equation" r:id="rId4" imgW="431613" imgH="228501" progId="Equation.3">
                  <p:embed/>
                </p:oleObj>
              </mc:Choice>
              <mc:Fallback>
                <p:oleObj name="Equation" r:id="rId4" imgW="431613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00600"/>
                        <a:ext cx="7143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4" name="Object 5"/>
          <p:cNvGraphicFramePr>
            <a:graphicFrameLocks noChangeAspect="1"/>
          </p:cNvGraphicFramePr>
          <p:nvPr/>
        </p:nvGraphicFramePr>
        <p:xfrm>
          <a:off x="4191000" y="4800600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1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800600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5" name="Object 6"/>
          <p:cNvGraphicFramePr>
            <a:graphicFrameLocks noChangeAspect="1"/>
          </p:cNvGraphicFramePr>
          <p:nvPr/>
        </p:nvGraphicFramePr>
        <p:xfrm>
          <a:off x="6858000" y="4800600"/>
          <a:ext cx="7350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2" name="Equation" r:id="rId8" imgW="444307" imgH="228501" progId="Equation.3">
                  <p:embed/>
                </p:oleObj>
              </mc:Choice>
              <mc:Fallback>
                <p:oleObj name="Equation" r:id="rId8" imgW="444307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800600"/>
                        <a:ext cx="73501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3F056837-AC90-4F96-8CC9-F1CBD74C89A7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Gaussian High Pass Filter (GHPF)</a:t>
            </a:r>
          </a:p>
        </p:txBody>
      </p:sp>
      <p:pic>
        <p:nvPicPr>
          <p:cNvPr id="54276" name="Picture 3" descr="HPF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2"/>
          <a:stretch>
            <a:fillRect/>
          </a:stretch>
        </p:blipFill>
        <p:spPr bwMode="auto">
          <a:xfrm>
            <a:off x="1295400" y="2286000"/>
            <a:ext cx="7086600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4277" name="Object 4"/>
          <p:cNvGraphicFramePr>
            <a:graphicFrameLocks noChangeAspect="1"/>
          </p:cNvGraphicFramePr>
          <p:nvPr/>
        </p:nvGraphicFramePr>
        <p:xfrm>
          <a:off x="2946400" y="4953000"/>
          <a:ext cx="32512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2" name="Equation" r:id="rId4" imgW="1435100" imgH="254000" progId="Equation.3">
                  <p:embed/>
                </p:oleObj>
              </mc:Choice>
              <mc:Fallback>
                <p:oleObj name="Equation" r:id="rId4" imgW="1435100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4953000"/>
                        <a:ext cx="32512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8" name="Object 5"/>
          <p:cNvGraphicFramePr>
            <a:graphicFrameLocks noChangeAspect="1"/>
          </p:cNvGraphicFramePr>
          <p:nvPr/>
        </p:nvGraphicFramePr>
        <p:xfrm>
          <a:off x="2933700" y="5715000"/>
          <a:ext cx="33147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63" name="Equation" r:id="rId6" imgW="2222500" imgH="279400" progId="Equation.3">
                  <p:embed/>
                </p:oleObj>
              </mc:Choice>
              <mc:Fallback>
                <p:oleObj name="Equation" r:id="rId6" imgW="22225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3700" y="5715000"/>
                        <a:ext cx="33147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64D96075-3DE3-4AC8-B301-D0B90A1E7332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69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GHPF results</a:t>
            </a:r>
          </a:p>
        </p:txBody>
      </p:sp>
      <p:pic>
        <p:nvPicPr>
          <p:cNvPr id="55300" name="Picture 3" descr="GH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2" b="4597"/>
          <a:stretch>
            <a:fillRect/>
          </a:stretch>
        </p:blipFill>
        <p:spPr bwMode="auto">
          <a:xfrm>
            <a:off x="685800" y="2036763"/>
            <a:ext cx="7620000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5301" name="Object 4"/>
          <p:cNvGraphicFramePr>
            <a:graphicFrameLocks noChangeAspect="1"/>
          </p:cNvGraphicFramePr>
          <p:nvPr/>
        </p:nvGraphicFramePr>
        <p:xfrm>
          <a:off x="1676400" y="4800600"/>
          <a:ext cx="71437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8" name="Equation" r:id="rId4" imgW="431613" imgH="228501" progId="Equation.3">
                  <p:embed/>
                </p:oleObj>
              </mc:Choice>
              <mc:Fallback>
                <p:oleObj name="Equation" r:id="rId4" imgW="431613" imgH="22850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00600"/>
                        <a:ext cx="71437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5"/>
          <p:cNvGraphicFramePr>
            <a:graphicFrameLocks noChangeAspect="1"/>
          </p:cNvGraphicFramePr>
          <p:nvPr/>
        </p:nvGraphicFramePr>
        <p:xfrm>
          <a:off x="4191000" y="4800600"/>
          <a:ext cx="7556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9"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800600"/>
                        <a:ext cx="75565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6"/>
          <p:cNvGraphicFramePr>
            <a:graphicFrameLocks noChangeAspect="1"/>
          </p:cNvGraphicFramePr>
          <p:nvPr/>
        </p:nvGraphicFramePr>
        <p:xfrm>
          <a:off x="6858000" y="4800600"/>
          <a:ext cx="73501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0" name="Equation" r:id="rId8" imgW="444307" imgH="228501" progId="Equation.3">
                  <p:embed/>
                </p:oleObj>
              </mc:Choice>
              <mc:Fallback>
                <p:oleObj name="Equation" r:id="rId8" imgW="444307" imgH="228501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4800600"/>
                        <a:ext cx="73501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64135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</a:t>
            </a:r>
            <a:r>
              <a:rPr lang="en-US" sz="2800" b="1" dirty="0"/>
              <a:t>Transform</a:t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4907869" y="2285213"/>
            <a:ext cx="2897188" cy="2897188"/>
            <a:chOff x="3276600" y="3505200"/>
            <a:chExt cx="2897188" cy="2897188"/>
          </a:xfrm>
        </p:grpSpPr>
        <p:sp>
          <p:nvSpPr>
            <p:cNvPr id="3" name="Oval 2"/>
            <p:cNvSpPr/>
            <p:nvPr/>
          </p:nvSpPr>
          <p:spPr>
            <a:xfrm>
              <a:off x="3641725" y="4175125"/>
              <a:ext cx="1860550" cy="1860550"/>
            </a:xfrm>
            <a:prstGeom prst="ellipse">
              <a:avLst/>
            </a:pr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276600" y="5105400"/>
              <a:ext cx="28971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6200000">
              <a:off x="3123406" y="4953794"/>
              <a:ext cx="28971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/>
            <p:cNvSpPr/>
            <p:nvPr/>
          </p:nvSpPr>
          <p:spPr>
            <a:xfrm flipV="1">
              <a:off x="5441949" y="504507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 flipV="1">
              <a:off x="5166360" y="4381817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 flipV="1">
              <a:off x="4511674" y="4116703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 flipV="1">
              <a:off x="3810000" y="4445138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 flipV="1">
              <a:off x="3581399" y="5045072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 flipV="1">
              <a:off x="3810000" y="5686102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 flipV="1">
              <a:off x="4511673" y="5975349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 flipV="1">
              <a:off x="5153024" y="5738810"/>
              <a:ext cx="120651" cy="120651"/>
            </a:xfrm>
            <a:prstGeom prst="flowChart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429330" y="3537465"/>
            <a:ext cx="1105070" cy="369332"/>
            <a:chOff x="6062915" y="3853907"/>
            <a:chExt cx="1105070" cy="369332"/>
          </a:xfrm>
        </p:grpSpPr>
        <p:sp>
          <p:nvSpPr>
            <p:cNvPr id="50" name="TextBox 49"/>
            <p:cNvSpPr txBox="1"/>
            <p:nvPr/>
          </p:nvSpPr>
          <p:spPr>
            <a:xfrm>
              <a:off x="6062915" y="3853907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=0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629055" y="3853907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u=0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 rot="19185379">
            <a:off x="6740807" y="2374233"/>
            <a:ext cx="1308652" cy="369332"/>
            <a:chOff x="7127418" y="3609546"/>
            <a:chExt cx="1308652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7127418" y="3609546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=/4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897140" y="3609546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u=1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 rot="16200000">
            <a:off x="5432503" y="2013725"/>
            <a:ext cx="1196382" cy="369332"/>
            <a:chOff x="7239688" y="3302605"/>
            <a:chExt cx="1196382" cy="369332"/>
          </a:xfrm>
        </p:grpSpPr>
        <p:sp>
          <p:nvSpPr>
            <p:cNvPr id="27" name="TextBox 26"/>
            <p:cNvSpPr txBox="1"/>
            <p:nvPr/>
          </p:nvSpPr>
          <p:spPr>
            <a:xfrm>
              <a:off x="7239688" y="3302605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=/2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897140" y="3302605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u=2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2666311">
            <a:off x="4154912" y="2344174"/>
            <a:ext cx="1411668" cy="369332"/>
            <a:chOff x="299270" y="3731319"/>
            <a:chExt cx="1411668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801715" y="3731319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=3/4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9270" y="3731319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u=3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859115" y="3555352"/>
            <a:ext cx="1087862" cy="369332"/>
            <a:chOff x="299270" y="4373185"/>
            <a:chExt cx="1087862" cy="369332"/>
          </a:xfrm>
        </p:grpSpPr>
        <p:sp>
          <p:nvSpPr>
            <p:cNvPr id="30" name="TextBox 29"/>
            <p:cNvSpPr txBox="1"/>
            <p:nvPr/>
          </p:nvSpPr>
          <p:spPr>
            <a:xfrm>
              <a:off x="801715" y="4373185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=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99270" y="4373185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u=4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 rot="18936037">
            <a:off x="3896537" y="4934691"/>
            <a:ext cx="1411668" cy="369332"/>
            <a:chOff x="299270" y="5004324"/>
            <a:chExt cx="1411668" cy="369332"/>
          </a:xfrm>
        </p:grpSpPr>
        <p:sp>
          <p:nvSpPr>
            <p:cNvPr id="31" name="TextBox 30"/>
            <p:cNvSpPr txBox="1"/>
            <p:nvPr/>
          </p:nvSpPr>
          <p:spPr>
            <a:xfrm>
              <a:off x="801715" y="5004324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=5/4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99270" y="5004324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u=5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rot="16200000">
            <a:off x="5331777" y="5537051"/>
            <a:ext cx="1425670" cy="369332"/>
            <a:chOff x="7010400" y="6122494"/>
            <a:chExt cx="1425670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7010400" y="6122494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=3/2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897140" y="6122494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u=6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 rot="2567403">
            <a:off x="7037063" y="5021864"/>
            <a:ext cx="1425670" cy="520526"/>
            <a:chOff x="7010400" y="5703351"/>
            <a:chExt cx="1425670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7010400" y="5703351"/>
              <a:ext cx="909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=7/4</a:t>
              </a:r>
              <a:endParaRPr lang="en-US" sz="18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897140" y="5703351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0070C0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u=7</a:t>
              </a:r>
              <a:endParaRPr lang="en-US" sz="1800" dirty="0">
                <a:solidFill>
                  <a:srgbClr val="0070C0"/>
                </a:solidFill>
                <a:latin typeface="Calibri" panose="020F0502020204030204" pitchFamily="34" charset="0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 flipV="1">
            <a:off x="6918376" y="2653171"/>
            <a:ext cx="568784" cy="53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885643" y="4561188"/>
            <a:ext cx="568784" cy="532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53149" y="2655060"/>
            <a:ext cx="704146" cy="60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79947" y="4612429"/>
            <a:ext cx="704146" cy="60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51463" y="3885410"/>
            <a:ext cx="653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200" y="3200400"/>
            <a:ext cx="3220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dirty="0" smtClean="0"/>
              <a:t> frequencies </a:t>
            </a:r>
          </a:p>
          <a:p>
            <a:r>
              <a:rPr lang="en-US" dirty="0" smtClean="0"/>
              <a:t>in a trigonometric circle,</a:t>
            </a:r>
          </a:p>
          <a:p>
            <a:r>
              <a:rPr lang="en-US" dirty="0" smtClean="0"/>
              <a:t>For </a:t>
            </a:r>
            <a:r>
              <a:rPr lang="en-US" i="1" dirty="0" smtClean="0"/>
              <a:t>M</a:t>
            </a:r>
            <a:r>
              <a:rPr lang="en-US" dirty="0" smtClean="0"/>
              <a:t> = 8:</a:t>
            </a:r>
          </a:p>
        </p:txBody>
      </p:sp>
    </p:spTree>
    <p:extLst>
      <p:ext uri="{BB962C8B-B14F-4D97-AF65-F5344CB8AC3E}">
        <p14:creationId xmlns:p14="http://schemas.microsoft.com/office/powerpoint/2010/main" val="2326753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8BB2BB7-B784-4CA8-9BD1-1693E586C892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70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685800"/>
          </a:xfrm>
        </p:spPr>
        <p:txBody>
          <a:bodyPr/>
          <a:lstStyle/>
          <a:p>
            <a:pPr eaLnBrk="1" hangingPunct="1"/>
            <a:r>
              <a:rPr lang="en-US" sz="2400" smtClean="0"/>
              <a:t>Laplacian Filter (Second-order Filter)</a:t>
            </a:r>
          </a:p>
        </p:txBody>
      </p:sp>
      <p:grpSp>
        <p:nvGrpSpPr>
          <p:cNvPr id="56324" name="Group 3"/>
          <p:cNvGrpSpPr>
            <a:grpSpLocks/>
          </p:cNvGrpSpPr>
          <p:nvPr/>
        </p:nvGrpSpPr>
        <p:grpSpPr bwMode="auto">
          <a:xfrm>
            <a:off x="2247900" y="1485900"/>
            <a:ext cx="4229100" cy="1752600"/>
            <a:chOff x="384" y="936"/>
            <a:chExt cx="2664" cy="1104"/>
          </a:xfrm>
        </p:grpSpPr>
        <p:pic>
          <p:nvPicPr>
            <p:cNvPr id="56333" name="Picture 4" descr="LHPF_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603" b="58400"/>
            <a:stretch>
              <a:fillRect/>
            </a:stretch>
          </p:blipFill>
          <p:spPr bwMode="auto">
            <a:xfrm>
              <a:off x="384" y="936"/>
              <a:ext cx="1392" cy="1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4" name="Picture 5" descr="LHPF_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7" r="9515" b="52000"/>
            <a:stretch>
              <a:fillRect/>
            </a:stretch>
          </p:blipFill>
          <p:spPr bwMode="auto">
            <a:xfrm>
              <a:off x="1944" y="936"/>
              <a:ext cx="1104" cy="1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325" name="Group 6"/>
          <p:cNvGrpSpPr>
            <a:grpSpLocks/>
          </p:cNvGrpSpPr>
          <p:nvPr/>
        </p:nvGrpSpPr>
        <p:grpSpPr bwMode="auto">
          <a:xfrm>
            <a:off x="2185988" y="4343400"/>
            <a:ext cx="4772025" cy="1843088"/>
            <a:chOff x="816" y="2784"/>
            <a:chExt cx="3006" cy="1161"/>
          </a:xfrm>
        </p:grpSpPr>
        <p:pic>
          <p:nvPicPr>
            <p:cNvPr id="56327" name="Picture 7" descr="LHPF_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3" t="49600" r="52603" b="2400"/>
            <a:stretch>
              <a:fillRect/>
            </a:stretch>
          </p:blipFill>
          <p:spPr bwMode="auto">
            <a:xfrm>
              <a:off x="816" y="2784"/>
              <a:ext cx="1200" cy="1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28" name="Picture 8" descr="LHPF_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97" t="53799" r="32555" b="24634"/>
            <a:stretch>
              <a:fillRect/>
            </a:stretch>
          </p:blipFill>
          <p:spPr bwMode="auto">
            <a:xfrm>
              <a:off x="2016" y="2784"/>
              <a:ext cx="670" cy="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6329" name="Group 9"/>
            <p:cNvGrpSpPr>
              <a:grpSpLocks/>
            </p:cNvGrpSpPr>
            <p:nvPr/>
          </p:nvGrpSpPr>
          <p:grpSpPr bwMode="auto">
            <a:xfrm>
              <a:off x="2592" y="2832"/>
              <a:ext cx="1230" cy="1008"/>
              <a:chOff x="3504" y="2832"/>
              <a:chExt cx="1230" cy="1008"/>
            </a:xfrm>
          </p:grpSpPr>
          <p:pic>
            <p:nvPicPr>
              <p:cNvPr id="56331" name="Picture 10" descr="LHPF_H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05" t="56000" b="13600"/>
              <a:stretch>
                <a:fillRect/>
              </a:stretch>
            </p:blipFill>
            <p:spPr bwMode="auto">
              <a:xfrm>
                <a:off x="3648" y="2832"/>
                <a:ext cx="1086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332" name="Rectangle 11"/>
              <p:cNvSpPr>
                <a:spLocks noChangeArrowheads="1"/>
              </p:cNvSpPr>
              <p:nvPr/>
            </p:nvSpPr>
            <p:spPr bwMode="auto">
              <a:xfrm>
                <a:off x="3504" y="3552"/>
                <a:ext cx="576" cy="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/>
              </a:p>
            </p:txBody>
          </p:sp>
        </p:grpSp>
        <p:sp>
          <p:nvSpPr>
            <p:cNvPr id="56330" name="Text Box 12"/>
            <p:cNvSpPr txBox="1">
              <a:spLocks noChangeArrowheads="1"/>
            </p:cNvSpPr>
            <p:nvPr/>
          </p:nvSpPr>
          <p:spPr bwMode="auto">
            <a:xfrm>
              <a:off x="2160" y="3504"/>
              <a:ext cx="5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/>
                <a:t>h(x,y)</a:t>
              </a:r>
            </a:p>
          </p:txBody>
        </p:sp>
      </p:grpSp>
      <p:graphicFrame>
        <p:nvGraphicFramePr>
          <p:cNvPr id="56326" name="Object 13"/>
          <p:cNvGraphicFramePr>
            <a:graphicFrameLocks noChangeAspect="1"/>
          </p:cNvGraphicFramePr>
          <p:nvPr/>
        </p:nvGraphicFramePr>
        <p:xfrm>
          <a:off x="2362200" y="3505200"/>
          <a:ext cx="441960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7" name="Equation" r:id="rId4" imgW="2362200" imgH="228600" progId="Equation.3">
                  <p:embed/>
                </p:oleObj>
              </mc:Choice>
              <mc:Fallback>
                <p:oleObj name="Equation" r:id="rId4" imgW="23622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505200"/>
                        <a:ext cx="441960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59E82D0E-15AD-48F5-BF6E-1CC4DDA8E595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71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Laplacian Filter results</a:t>
            </a:r>
          </a:p>
        </p:txBody>
      </p:sp>
      <p:pic>
        <p:nvPicPr>
          <p:cNvPr id="57348" name="Picture 3" descr="LH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38" r="2470" b="50847"/>
          <a:stretch>
            <a:fillRect/>
          </a:stretch>
        </p:blipFill>
        <p:spPr bwMode="auto">
          <a:xfrm>
            <a:off x="3581400" y="1752600"/>
            <a:ext cx="18923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9" name="Picture 4" descr="LH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18" b="50847"/>
          <a:stretch>
            <a:fillRect/>
          </a:stretch>
        </p:blipFill>
        <p:spPr bwMode="auto">
          <a:xfrm>
            <a:off x="304800" y="1676400"/>
            <a:ext cx="19462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5" descr="LHPF_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5" t="49258" r="2470" b="1695"/>
          <a:stretch>
            <a:fillRect/>
          </a:stretch>
        </p:blipFill>
        <p:spPr bwMode="auto">
          <a:xfrm>
            <a:off x="3605213" y="4191000"/>
            <a:ext cx="1931987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1" name="Text Box 6"/>
          <p:cNvSpPr txBox="1">
            <a:spLocks noChangeArrowheads="1"/>
          </p:cNvSpPr>
          <p:nvPr/>
        </p:nvSpPr>
        <p:spPr bwMode="auto">
          <a:xfrm>
            <a:off x="533400" y="3962400"/>
            <a:ext cx="1562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Original image</a:t>
            </a:r>
          </a:p>
        </p:txBody>
      </p:sp>
      <p:sp>
        <p:nvSpPr>
          <p:cNvPr id="57352" name="Text Box 7"/>
          <p:cNvSpPr txBox="1">
            <a:spLocks noChangeArrowheads="1"/>
          </p:cNvSpPr>
          <p:nvPr/>
        </p:nvSpPr>
        <p:spPr bwMode="auto">
          <a:xfrm>
            <a:off x="6324600" y="2590800"/>
            <a:ext cx="1860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/>
              <a:t>Laplacian filtered </a:t>
            </a:r>
          </a:p>
          <a:p>
            <a:pPr algn="ctr" eaLnBrk="1" hangingPunct="1"/>
            <a:r>
              <a:rPr lang="en-US" sz="1800"/>
              <a:t>image</a:t>
            </a:r>
          </a:p>
        </p:txBody>
      </p:sp>
      <p:graphicFrame>
        <p:nvGraphicFramePr>
          <p:cNvPr id="57353" name="Object 8"/>
          <p:cNvGraphicFramePr>
            <a:graphicFrameLocks noChangeAspect="1"/>
          </p:cNvGraphicFramePr>
          <p:nvPr/>
        </p:nvGraphicFramePr>
        <p:xfrm>
          <a:off x="5715000" y="4572000"/>
          <a:ext cx="3200400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9" name="Equation" r:id="rId4" imgW="1828800" imgH="228600" progId="Equation.3">
                  <p:embed/>
                </p:oleObj>
              </mc:Choice>
              <mc:Fallback>
                <p:oleObj name="Equation" r:id="rId4" imgW="1828800" imgH="2286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572000"/>
                        <a:ext cx="3200400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4" name="AutoShape 9"/>
          <p:cNvSpPr>
            <a:spLocks noChangeArrowheads="1"/>
          </p:cNvSpPr>
          <p:nvPr/>
        </p:nvSpPr>
        <p:spPr bwMode="auto">
          <a:xfrm>
            <a:off x="2743200" y="2743200"/>
            <a:ext cx="3810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7355" name="AutoShape 10"/>
          <p:cNvSpPr>
            <a:spLocks noChangeArrowheads="1"/>
          </p:cNvSpPr>
          <p:nvPr/>
        </p:nvSpPr>
        <p:spPr bwMode="auto">
          <a:xfrm>
            <a:off x="6858000" y="3733800"/>
            <a:ext cx="609600" cy="5334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7356" name="Text Box 11"/>
          <p:cNvSpPr txBox="1">
            <a:spLocks noChangeArrowheads="1"/>
          </p:cNvSpPr>
          <p:nvPr/>
        </p:nvSpPr>
        <p:spPr bwMode="auto">
          <a:xfrm>
            <a:off x="2362200" y="2101850"/>
            <a:ext cx="1143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1800"/>
              <a:t>Laplacian </a:t>
            </a:r>
          </a:p>
          <a:p>
            <a:pPr algn="ctr" eaLnBrk="1" hangingPunct="1"/>
            <a:r>
              <a:rPr lang="en-US" sz="1800"/>
              <a:t>filter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148F025A-8E6C-4168-BB9A-2AC130DCDDB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72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High Frequency Emphasis Filter</a:t>
            </a:r>
          </a:p>
        </p:txBody>
      </p:sp>
      <p:pic>
        <p:nvPicPr>
          <p:cNvPr id="58372" name="Picture 3" descr="BHPF_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80" b="52919"/>
          <a:stretch>
            <a:fillRect/>
          </a:stretch>
        </p:blipFill>
        <p:spPr bwMode="auto">
          <a:xfrm>
            <a:off x="1066800" y="1524000"/>
            <a:ext cx="2286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373" name="Object 4"/>
          <p:cNvGraphicFramePr>
            <a:graphicFrameLocks noChangeAspect="1"/>
          </p:cNvGraphicFramePr>
          <p:nvPr/>
        </p:nvGraphicFramePr>
        <p:xfrm>
          <a:off x="6477000" y="3352800"/>
          <a:ext cx="22860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7" name="Equation" r:id="rId4" imgW="1600200" imgH="241300" progId="Equation.3">
                  <p:embed/>
                </p:oleObj>
              </mc:Choice>
              <mc:Fallback>
                <p:oleObj name="Equation" r:id="rId4" imgW="1600200" imgH="241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352800"/>
                        <a:ext cx="2286000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4" name="Picture 5" descr="BHPF_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3" r="52380"/>
          <a:stretch>
            <a:fillRect/>
          </a:stretch>
        </p:blipFill>
        <p:spPr bwMode="auto">
          <a:xfrm>
            <a:off x="4953000" y="3962400"/>
            <a:ext cx="22860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6"/>
          <p:cNvSpPr txBox="1">
            <a:spLocks noChangeArrowheads="1"/>
          </p:cNvSpPr>
          <p:nvPr/>
        </p:nvSpPr>
        <p:spPr bwMode="auto">
          <a:xfrm>
            <a:off x="1797050" y="3173413"/>
            <a:ext cx="7540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f(x,y)</a:t>
            </a:r>
          </a:p>
        </p:txBody>
      </p:sp>
      <p:pic>
        <p:nvPicPr>
          <p:cNvPr id="58376" name="Picture 7" descr="BHPF_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7" b="52919"/>
          <a:stretch>
            <a:fillRect/>
          </a:stretch>
        </p:blipFill>
        <p:spPr bwMode="auto">
          <a:xfrm>
            <a:off x="4876800" y="1524000"/>
            <a:ext cx="2438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8377" name="Object 8"/>
          <p:cNvGraphicFramePr>
            <a:graphicFrameLocks noChangeAspect="1"/>
          </p:cNvGraphicFramePr>
          <p:nvPr/>
        </p:nvGraphicFramePr>
        <p:xfrm>
          <a:off x="3871913" y="1828800"/>
          <a:ext cx="852487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68" name="Equation" r:id="rId6" imgW="596900" imgH="241300" progId="Equation.3">
                  <p:embed/>
                </p:oleObj>
              </mc:Choice>
              <mc:Fallback>
                <p:oleObj name="Equation" r:id="rId6" imgW="59690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1913" y="1828800"/>
                        <a:ext cx="852487" cy="344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8" name="Picture 9" descr="BHPF_resul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7" t="49323"/>
          <a:stretch>
            <a:fillRect/>
          </a:stretch>
        </p:blipFill>
        <p:spPr bwMode="auto">
          <a:xfrm>
            <a:off x="1066800" y="3962400"/>
            <a:ext cx="2438400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9" name="Text Box 10"/>
          <p:cNvSpPr txBox="1">
            <a:spLocks noChangeArrowheads="1"/>
          </p:cNvSpPr>
          <p:nvPr/>
        </p:nvSpPr>
        <p:spPr bwMode="auto">
          <a:xfrm>
            <a:off x="3505200" y="3962400"/>
            <a:ext cx="142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000"/>
              <a:t>Histogram </a:t>
            </a:r>
          </a:p>
          <a:p>
            <a:pPr algn="ctr" eaLnBrk="1" hangingPunct="1"/>
            <a:r>
              <a:rPr lang="en-US" sz="2000"/>
              <a:t>equalization</a:t>
            </a:r>
          </a:p>
        </p:txBody>
      </p:sp>
      <p:sp>
        <p:nvSpPr>
          <p:cNvPr id="58380" name="AutoShape 11"/>
          <p:cNvSpPr>
            <a:spLocks noChangeArrowheads="1"/>
          </p:cNvSpPr>
          <p:nvPr/>
        </p:nvSpPr>
        <p:spPr bwMode="auto">
          <a:xfrm>
            <a:off x="4114800" y="2209800"/>
            <a:ext cx="3810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8381" name="AutoShape 12"/>
          <p:cNvSpPr>
            <a:spLocks noChangeArrowheads="1"/>
          </p:cNvSpPr>
          <p:nvPr/>
        </p:nvSpPr>
        <p:spPr bwMode="auto">
          <a:xfrm>
            <a:off x="5715000" y="3352800"/>
            <a:ext cx="6096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8382" name="AutoShape 13"/>
          <p:cNvSpPr>
            <a:spLocks noChangeArrowheads="1"/>
          </p:cNvSpPr>
          <p:nvPr/>
        </p:nvSpPr>
        <p:spPr bwMode="auto">
          <a:xfrm>
            <a:off x="4038600" y="4724400"/>
            <a:ext cx="381000" cy="533400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8383" name="Text Box 14"/>
          <p:cNvSpPr txBox="1">
            <a:spLocks noChangeArrowheads="1"/>
          </p:cNvSpPr>
          <p:nvPr/>
        </p:nvSpPr>
        <p:spPr bwMode="auto">
          <a:xfrm>
            <a:off x="7467600" y="2117725"/>
            <a:ext cx="820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sz="2000"/>
              <a:t>BHPF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FBE2B13B-1985-48C7-98F9-CF7673B65DFC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73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14400"/>
          </a:xfrm>
        </p:spPr>
        <p:txBody>
          <a:bodyPr/>
          <a:lstStyle/>
          <a:p>
            <a:pPr eaLnBrk="1" hangingPunct="1"/>
            <a:r>
              <a:rPr lang="en-US" sz="2400" smtClean="0"/>
              <a:t>Band Reject Filter (BRF)</a:t>
            </a:r>
          </a:p>
        </p:txBody>
      </p:sp>
      <p:pic>
        <p:nvPicPr>
          <p:cNvPr id="59396" name="Picture 3" descr="BRF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03"/>
          <a:stretch>
            <a:fillRect/>
          </a:stretch>
        </p:blipFill>
        <p:spPr bwMode="auto">
          <a:xfrm>
            <a:off x="1371600" y="1371600"/>
            <a:ext cx="22479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1812925" y="2971800"/>
            <a:ext cx="1235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Ideal BRF</a:t>
            </a:r>
          </a:p>
        </p:txBody>
      </p:sp>
      <p:graphicFrame>
        <p:nvGraphicFramePr>
          <p:cNvPr id="59398" name="Object 5"/>
          <p:cNvGraphicFramePr>
            <a:graphicFrameLocks noChangeAspect="1"/>
          </p:cNvGraphicFramePr>
          <p:nvPr/>
        </p:nvGraphicFramePr>
        <p:xfrm>
          <a:off x="4038600" y="1371600"/>
          <a:ext cx="38100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0" name="Equation" r:id="rId4" imgW="2844800" imgH="1143000" progId="Equation.3">
                  <p:embed/>
                </p:oleObj>
              </mc:Choice>
              <mc:Fallback>
                <p:oleObj name="Equation" r:id="rId4" imgW="2844800" imgH="114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371600"/>
                        <a:ext cx="38100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9" name="Object 6"/>
          <p:cNvGraphicFramePr>
            <a:graphicFrameLocks noChangeAspect="1"/>
          </p:cNvGraphicFramePr>
          <p:nvPr/>
        </p:nvGraphicFramePr>
        <p:xfrm>
          <a:off x="1219200" y="5475288"/>
          <a:ext cx="24384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1" name="Equation" r:id="rId6" imgW="1739900" imgH="660400" progId="Equation.3">
                  <p:embed/>
                </p:oleObj>
              </mc:Choice>
              <mc:Fallback>
                <p:oleObj name="Equation" r:id="rId6" imgW="1739900" imgH="660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475288"/>
                        <a:ext cx="2438400" cy="925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400" name="Text Box 7"/>
          <p:cNvSpPr txBox="1">
            <a:spLocks noChangeArrowheads="1"/>
          </p:cNvSpPr>
          <p:nvPr/>
        </p:nvSpPr>
        <p:spPr bwMode="auto">
          <a:xfrm>
            <a:off x="1398588" y="5013325"/>
            <a:ext cx="19542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2000"/>
              <a:t>Butterworth BRF</a:t>
            </a:r>
          </a:p>
        </p:txBody>
      </p:sp>
      <p:pic>
        <p:nvPicPr>
          <p:cNvPr id="59401" name="Picture 8" descr="BRF_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r="33333"/>
          <a:stretch>
            <a:fillRect/>
          </a:stretch>
        </p:blipFill>
        <p:spPr bwMode="auto">
          <a:xfrm>
            <a:off x="1295400" y="3429000"/>
            <a:ext cx="2286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9402" name="Group 9"/>
          <p:cNvGrpSpPr>
            <a:grpSpLocks/>
          </p:cNvGrpSpPr>
          <p:nvPr/>
        </p:nvGrpSpPr>
        <p:grpSpPr bwMode="auto">
          <a:xfrm>
            <a:off x="5334000" y="3352800"/>
            <a:ext cx="1943100" cy="1997075"/>
            <a:chOff x="2496" y="2496"/>
            <a:chExt cx="1224" cy="1258"/>
          </a:xfrm>
        </p:grpSpPr>
        <p:sp>
          <p:nvSpPr>
            <p:cNvPr id="59404" name="Text Box 10"/>
            <p:cNvSpPr txBox="1">
              <a:spLocks noChangeArrowheads="1"/>
            </p:cNvSpPr>
            <p:nvPr/>
          </p:nvSpPr>
          <p:spPr bwMode="auto">
            <a:xfrm>
              <a:off x="2603" y="3504"/>
              <a:ext cx="10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sz="2000"/>
                <a:t>Gaussian BRF</a:t>
              </a:r>
            </a:p>
          </p:txBody>
        </p:sp>
        <p:pic>
          <p:nvPicPr>
            <p:cNvPr id="59405" name="Picture 11" descr="BRF_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243"/>
            <a:stretch>
              <a:fillRect/>
            </a:stretch>
          </p:blipFill>
          <p:spPr bwMode="auto">
            <a:xfrm>
              <a:off x="2496" y="2496"/>
              <a:ext cx="1224" cy="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9403" name="Object 12"/>
          <p:cNvGraphicFramePr>
            <a:graphicFrameLocks noChangeAspect="1"/>
          </p:cNvGraphicFramePr>
          <p:nvPr/>
        </p:nvGraphicFramePr>
        <p:xfrm>
          <a:off x="5181600" y="5565775"/>
          <a:ext cx="238601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2" name="Equation" r:id="rId8" imgW="1548728" imgH="393529" progId="Equation.3">
                  <p:embed/>
                </p:oleObj>
              </mc:Choice>
              <mc:Fallback>
                <p:oleObj name="Equation" r:id="rId8" imgW="1548728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5565775"/>
                        <a:ext cx="2386013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AAD90628-8058-4605-AAF7-312F51FCBF9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74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762000"/>
          </a:xfrm>
        </p:spPr>
        <p:txBody>
          <a:bodyPr/>
          <a:lstStyle/>
          <a:p>
            <a:pPr eaLnBrk="1" hangingPunct="1"/>
            <a:r>
              <a:rPr lang="en-US" sz="2400" smtClean="0"/>
              <a:t>BRF results</a:t>
            </a:r>
          </a:p>
        </p:txBody>
      </p:sp>
      <p:pic>
        <p:nvPicPr>
          <p:cNvPr id="60420" name="Picture 3" descr="BRF_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2" b="51682"/>
          <a:stretch>
            <a:fillRect/>
          </a:stretch>
        </p:blipFill>
        <p:spPr bwMode="auto">
          <a:xfrm>
            <a:off x="1447800" y="1447800"/>
            <a:ext cx="2352675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4" descr="BRF_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7" b="53001"/>
          <a:stretch>
            <a:fillRect/>
          </a:stretch>
        </p:blipFill>
        <p:spPr bwMode="auto">
          <a:xfrm>
            <a:off x="5257800" y="1447800"/>
            <a:ext cx="2438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5" descr="BRF_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42" r="50793" b="2980"/>
          <a:stretch>
            <a:fillRect/>
          </a:stretch>
        </p:blipFill>
        <p:spPr bwMode="auto">
          <a:xfrm>
            <a:off x="5257800" y="4191000"/>
            <a:ext cx="2362200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6" descr="BRF_resul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3" t="48361" b="4172"/>
          <a:stretch>
            <a:fillRect/>
          </a:stretch>
        </p:blipFill>
        <p:spPr bwMode="auto">
          <a:xfrm>
            <a:off x="1371600" y="4173538"/>
            <a:ext cx="2419350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AutoShape 7"/>
          <p:cNvSpPr>
            <a:spLocks noChangeArrowheads="1"/>
          </p:cNvSpPr>
          <p:nvPr/>
        </p:nvSpPr>
        <p:spPr bwMode="auto">
          <a:xfrm>
            <a:off x="4381500" y="2286000"/>
            <a:ext cx="3810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0425" name="Text Box 8"/>
          <p:cNvSpPr txBox="1">
            <a:spLocks noChangeArrowheads="1"/>
          </p:cNvSpPr>
          <p:nvPr/>
        </p:nvSpPr>
        <p:spPr bwMode="auto">
          <a:xfrm>
            <a:off x="4284663" y="19050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DFT</a:t>
            </a:r>
          </a:p>
        </p:txBody>
      </p:sp>
      <p:sp>
        <p:nvSpPr>
          <p:cNvPr id="60426" name="Text Box 9"/>
          <p:cNvSpPr txBox="1">
            <a:spLocks noChangeArrowheads="1"/>
          </p:cNvSpPr>
          <p:nvPr/>
        </p:nvSpPr>
        <p:spPr bwMode="auto">
          <a:xfrm>
            <a:off x="2197100" y="3276600"/>
            <a:ext cx="698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f(x,y)</a:t>
            </a:r>
          </a:p>
        </p:txBody>
      </p:sp>
      <p:sp>
        <p:nvSpPr>
          <p:cNvPr id="60427" name="Text Box 10"/>
          <p:cNvSpPr txBox="1">
            <a:spLocks noChangeArrowheads="1"/>
          </p:cNvSpPr>
          <p:nvPr/>
        </p:nvSpPr>
        <p:spPr bwMode="auto">
          <a:xfrm>
            <a:off x="6108700" y="3276600"/>
            <a:ext cx="749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F(u,v)</a:t>
            </a:r>
          </a:p>
        </p:txBody>
      </p:sp>
      <p:sp>
        <p:nvSpPr>
          <p:cNvPr id="60428" name="AutoShape 11"/>
          <p:cNvSpPr>
            <a:spLocks noChangeArrowheads="1"/>
          </p:cNvSpPr>
          <p:nvPr/>
        </p:nvSpPr>
        <p:spPr bwMode="auto">
          <a:xfrm>
            <a:off x="6172200" y="3733800"/>
            <a:ext cx="6096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0429" name="Text Box 12"/>
          <p:cNvSpPr txBox="1">
            <a:spLocks noChangeArrowheads="1"/>
          </p:cNvSpPr>
          <p:nvPr/>
        </p:nvSpPr>
        <p:spPr bwMode="auto">
          <a:xfrm>
            <a:off x="6019800" y="60198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H(u,v)</a:t>
            </a:r>
          </a:p>
        </p:txBody>
      </p:sp>
      <p:sp>
        <p:nvSpPr>
          <p:cNvPr id="60430" name="Text Box 13"/>
          <p:cNvSpPr txBox="1">
            <a:spLocks noChangeArrowheads="1"/>
          </p:cNvSpPr>
          <p:nvPr/>
        </p:nvSpPr>
        <p:spPr bwMode="auto">
          <a:xfrm>
            <a:off x="3898900" y="4267200"/>
            <a:ext cx="1346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Inverse DFT</a:t>
            </a:r>
          </a:p>
        </p:txBody>
      </p:sp>
      <p:sp>
        <p:nvSpPr>
          <p:cNvPr id="60431" name="Text Box 14"/>
          <p:cNvSpPr txBox="1">
            <a:spLocks noChangeArrowheads="1"/>
          </p:cNvSpPr>
          <p:nvPr/>
        </p:nvSpPr>
        <p:spPr bwMode="auto">
          <a:xfrm>
            <a:off x="3886200" y="4648200"/>
            <a:ext cx="1352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F(u,v)H(u,v)</a:t>
            </a:r>
          </a:p>
        </p:txBody>
      </p:sp>
      <p:sp>
        <p:nvSpPr>
          <p:cNvPr id="60432" name="AutoShape 15"/>
          <p:cNvSpPr>
            <a:spLocks noChangeArrowheads="1"/>
          </p:cNvSpPr>
          <p:nvPr/>
        </p:nvSpPr>
        <p:spPr bwMode="auto">
          <a:xfrm>
            <a:off x="4381500" y="5105400"/>
            <a:ext cx="381000" cy="533400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0433" name="Text Box 16"/>
          <p:cNvSpPr txBox="1">
            <a:spLocks noChangeArrowheads="1"/>
          </p:cNvSpPr>
          <p:nvPr/>
        </p:nvSpPr>
        <p:spPr bwMode="auto">
          <a:xfrm>
            <a:off x="2209800" y="5997575"/>
            <a:ext cx="73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g(x,y)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EADDDAB4-0BCB-4D42-8AD5-88EBD895472B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75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pPr eaLnBrk="1" hangingPunct="1"/>
            <a:r>
              <a:rPr lang="en-US" sz="2400" smtClean="0"/>
              <a:t>Band Pass Filter (BPF)</a:t>
            </a:r>
          </a:p>
        </p:txBody>
      </p:sp>
      <p:graphicFrame>
        <p:nvGraphicFramePr>
          <p:cNvPr id="61444" name="Object 3"/>
          <p:cNvGraphicFramePr>
            <a:graphicFrameLocks noChangeAspect="1"/>
          </p:cNvGraphicFramePr>
          <p:nvPr/>
        </p:nvGraphicFramePr>
        <p:xfrm>
          <a:off x="457200" y="1295400"/>
          <a:ext cx="29019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1" name="Equation" r:id="rId3" imgW="1536033" imgH="215806" progId="Equation.3">
                  <p:embed/>
                </p:oleObj>
              </mc:Choice>
              <mc:Fallback>
                <p:oleObj name="Equation" r:id="rId3" imgW="1536033" imgH="215806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295400"/>
                        <a:ext cx="29019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4" descr="BPF_resul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91025"/>
            <a:ext cx="23717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5" descr="BRF_resul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2" b="51682"/>
          <a:stretch>
            <a:fillRect/>
          </a:stretch>
        </p:blipFill>
        <p:spPr bwMode="auto">
          <a:xfrm>
            <a:off x="1447800" y="1752600"/>
            <a:ext cx="2352675" cy="180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6" descr="BRF_resul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7" b="53001"/>
          <a:stretch>
            <a:fillRect/>
          </a:stretch>
        </p:blipFill>
        <p:spPr bwMode="auto">
          <a:xfrm>
            <a:off x="5257800" y="1752600"/>
            <a:ext cx="2438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8" name="AutoShape 7"/>
          <p:cNvSpPr>
            <a:spLocks noChangeArrowheads="1"/>
          </p:cNvSpPr>
          <p:nvPr/>
        </p:nvSpPr>
        <p:spPr bwMode="auto">
          <a:xfrm>
            <a:off x="4381500" y="2590800"/>
            <a:ext cx="381000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449" name="Text Box 8"/>
          <p:cNvSpPr txBox="1">
            <a:spLocks noChangeArrowheads="1"/>
          </p:cNvSpPr>
          <p:nvPr/>
        </p:nvSpPr>
        <p:spPr bwMode="auto">
          <a:xfrm>
            <a:off x="4284663" y="2209800"/>
            <a:ext cx="61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DFT</a:t>
            </a:r>
          </a:p>
        </p:txBody>
      </p:sp>
      <p:sp>
        <p:nvSpPr>
          <p:cNvPr id="61450" name="Text Box 9"/>
          <p:cNvSpPr txBox="1">
            <a:spLocks noChangeArrowheads="1"/>
          </p:cNvSpPr>
          <p:nvPr/>
        </p:nvSpPr>
        <p:spPr bwMode="auto">
          <a:xfrm>
            <a:off x="2197100" y="3581400"/>
            <a:ext cx="698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f(x,y)</a:t>
            </a:r>
          </a:p>
        </p:txBody>
      </p:sp>
      <p:sp>
        <p:nvSpPr>
          <p:cNvPr id="61451" name="Text Box 10"/>
          <p:cNvSpPr txBox="1">
            <a:spLocks noChangeArrowheads="1"/>
          </p:cNvSpPr>
          <p:nvPr/>
        </p:nvSpPr>
        <p:spPr bwMode="auto">
          <a:xfrm>
            <a:off x="6108700" y="3581400"/>
            <a:ext cx="749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F(u,v)</a:t>
            </a:r>
          </a:p>
        </p:txBody>
      </p:sp>
      <p:sp>
        <p:nvSpPr>
          <p:cNvPr id="61452" name="AutoShape 11"/>
          <p:cNvSpPr>
            <a:spLocks noChangeArrowheads="1"/>
          </p:cNvSpPr>
          <p:nvPr/>
        </p:nvSpPr>
        <p:spPr bwMode="auto">
          <a:xfrm>
            <a:off x="6172200" y="3976688"/>
            <a:ext cx="6096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453" name="Text Box 12"/>
          <p:cNvSpPr txBox="1">
            <a:spLocks noChangeArrowheads="1"/>
          </p:cNvSpPr>
          <p:nvPr/>
        </p:nvSpPr>
        <p:spPr bwMode="auto">
          <a:xfrm>
            <a:off x="6019800" y="6262688"/>
            <a:ext cx="787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H(u,v)</a:t>
            </a:r>
          </a:p>
        </p:txBody>
      </p:sp>
      <p:sp>
        <p:nvSpPr>
          <p:cNvPr id="61454" name="Text Box 13"/>
          <p:cNvSpPr txBox="1">
            <a:spLocks noChangeArrowheads="1"/>
          </p:cNvSpPr>
          <p:nvPr/>
        </p:nvSpPr>
        <p:spPr bwMode="auto">
          <a:xfrm>
            <a:off x="3898900" y="4510088"/>
            <a:ext cx="1346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Inverse DFT</a:t>
            </a:r>
          </a:p>
        </p:txBody>
      </p:sp>
      <p:sp>
        <p:nvSpPr>
          <p:cNvPr id="61455" name="Text Box 14"/>
          <p:cNvSpPr txBox="1">
            <a:spLocks noChangeArrowheads="1"/>
          </p:cNvSpPr>
          <p:nvPr/>
        </p:nvSpPr>
        <p:spPr bwMode="auto">
          <a:xfrm>
            <a:off x="3886200" y="4891088"/>
            <a:ext cx="1352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F(u,v)H(u,v)</a:t>
            </a:r>
          </a:p>
        </p:txBody>
      </p:sp>
      <p:sp>
        <p:nvSpPr>
          <p:cNvPr id="61456" name="AutoShape 15"/>
          <p:cNvSpPr>
            <a:spLocks noChangeArrowheads="1"/>
          </p:cNvSpPr>
          <p:nvPr/>
        </p:nvSpPr>
        <p:spPr bwMode="auto">
          <a:xfrm>
            <a:off x="4381500" y="5348288"/>
            <a:ext cx="381000" cy="533400"/>
          </a:xfrm>
          <a:prstGeom prst="leftArrow">
            <a:avLst>
              <a:gd name="adj1" fmla="val 50000"/>
              <a:gd name="adj2" fmla="val 25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61457" name="Text Box 16"/>
          <p:cNvSpPr txBox="1">
            <a:spLocks noChangeArrowheads="1"/>
          </p:cNvSpPr>
          <p:nvPr/>
        </p:nvSpPr>
        <p:spPr bwMode="auto">
          <a:xfrm>
            <a:off x="2209800" y="6240463"/>
            <a:ext cx="736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sz="1800"/>
              <a:t>g(x,y)</a:t>
            </a:r>
          </a:p>
        </p:txBody>
      </p:sp>
      <p:pic>
        <p:nvPicPr>
          <p:cNvPr id="61458" name="Picture 17" descr="BPF_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383088"/>
            <a:ext cx="2286000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8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42025" y="60960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</a:t>
            </a:r>
            <a:r>
              <a:rPr lang="en-US" sz="2800" b="1" dirty="0"/>
              <a:t>Transform</a:t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228600" y="1676400"/>
            <a:ext cx="4115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Fourier transform’s meaning: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3"/>
              <p:cNvSpPr txBox="1">
                <a:spLocks noChangeArrowheads="1"/>
              </p:cNvSpPr>
              <p:nvPr/>
            </p:nvSpPr>
            <p:spPr bwMode="auto">
              <a:xfrm>
                <a:off x="476047" y="3530129"/>
                <a:ext cx="7935275" cy="24868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just" eaLnBrk="1" hangingPunct="1"/>
                <a:r>
                  <a:rPr lang="en-US" i="1" dirty="0" smtClean="0">
                    <a:latin typeface="+mn-lt"/>
                  </a:rPr>
                  <a:t>F(u)</a:t>
                </a:r>
                <a:r>
                  <a:rPr lang="en-US" dirty="0" smtClean="0">
                    <a:latin typeface="+mn-lt"/>
                  </a:rPr>
                  <a:t> tells that how much frequency component </a:t>
                </a:r>
                <a14:m>
                  <m:oMath xmlns:m="http://schemas.openxmlformats.org/officeDocument/2006/math" xmlns="">
                    <m:box>
                      <m:box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box>
                  </m:oMath>
                </a14:m>
                <a:r>
                  <a:rPr lang="en-US" dirty="0" smtClean="0">
                    <a:latin typeface="+mn-lt"/>
                  </a:rPr>
                  <a:t> contribute to signal </a:t>
                </a:r>
                <a:r>
                  <a:rPr lang="en-US" i="1" dirty="0" smtClean="0">
                    <a:latin typeface="+mn-lt"/>
                  </a:rPr>
                  <a:t>f(x). </a:t>
                </a:r>
                <a:r>
                  <a:rPr lang="en-US" dirty="0" smtClean="0">
                    <a:latin typeface="+mn-lt"/>
                  </a:rPr>
                  <a:t>In </a:t>
                </a:r>
                <a:r>
                  <a:rPr lang="en-US" dirty="0">
                    <a:latin typeface="+mn-lt"/>
                  </a:rPr>
                  <a:t>the case that </a:t>
                </a:r>
                <a:r>
                  <a:rPr lang="en-US" i="1" dirty="0">
                    <a:latin typeface="+mn-lt"/>
                  </a:rPr>
                  <a:t>F(u)</a:t>
                </a:r>
                <a:r>
                  <a:rPr lang="en-US" dirty="0">
                    <a:latin typeface="+mn-lt"/>
                  </a:rPr>
                  <a:t> = 0 </a:t>
                </a:r>
                <a:r>
                  <a:rPr lang="en-US" dirty="0" smtClean="0">
                    <a:latin typeface="+mn-lt"/>
                  </a:rPr>
                  <a:t>then there is no </a:t>
                </a:r>
                <a:r>
                  <a:rPr lang="en-US" dirty="0">
                    <a:latin typeface="+mn-lt"/>
                  </a:rPr>
                  <a:t>frequency </a:t>
                </a:r>
                <a14:m>
                  <m:oMath xmlns:m="http://schemas.openxmlformats.org/officeDocument/2006/math" xmlns=""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box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 smtClean="0">
                    <a:latin typeface="+mn-lt"/>
                  </a:rPr>
                  <a:t>the input signal.</a:t>
                </a:r>
                <a:r>
                  <a:rPr lang="en-US" dirty="0">
                    <a:latin typeface="+mn-lt"/>
                  </a:rPr>
                  <a:t> </a:t>
                </a:r>
                <a:r>
                  <a:rPr lang="en-US" dirty="0" smtClean="0">
                    <a:latin typeface="+mn-lt"/>
                  </a:rPr>
                  <a:t>Otherwise, if the magnitude of </a:t>
                </a:r>
                <a:r>
                  <a:rPr lang="en-US" i="1" dirty="0" smtClean="0">
                    <a:latin typeface="+mn-lt"/>
                  </a:rPr>
                  <a:t>F(u)</a:t>
                </a:r>
                <a:r>
                  <a:rPr lang="en-US" dirty="0" smtClean="0">
                    <a:latin typeface="+mn-lt"/>
                  </a:rPr>
                  <a:t> is significantly larger than other frequencies’ then frequency </a:t>
                </a:r>
                <a14:m>
                  <m:oMath xmlns:m="http://schemas.openxmlformats.org/officeDocument/2006/math" xmlns=""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box>
                  </m:oMath>
                </a14:m>
                <a:r>
                  <a:rPr lang="en-US" dirty="0" smtClean="0">
                    <a:latin typeface="+mn-lt"/>
                  </a:rPr>
                  <a:t> contribute much to the signal, and the shape of the signal tends to be similar with the shape of </a:t>
                </a:r>
                <a:r>
                  <a:rPr lang="en-US" dirty="0">
                    <a:latin typeface="+mn-lt"/>
                  </a:rPr>
                  <a:t>frequency </a:t>
                </a:r>
                <a14:m>
                  <m:oMath xmlns:m="http://schemas.openxmlformats.org/officeDocument/2006/math" xmlns="">
                    <m:box>
                      <m:box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box>
                  </m:oMath>
                </a14:m>
                <a:r>
                  <a:rPr lang="en-US" dirty="0" smtClean="0">
                    <a:latin typeface="+mn-lt"/>
                  </a:rPr>
                  <a:t>.</a:t>
                </a:r>
              </a:p>
            </p:txBody>
          </p:sp>
        </mc:Choice>
        <mc:Fallback xmlns="">
          <p:sp>
            <p:nvSpPr>
              <p:cNvPr id="4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047" y="3530129"/>
                <a:ext cx="7935275" cy="2486835"/>
              </a:xfrm>
              <a:prstGeom prst="rect">
                <a:avLst/>
              </a:prstGeom>
              <a:blipFill rotWithShape="0">
                <a:blip r:embed="rId3"/>
                <a:stretch>
                  <a:fillRect l="-1152" t="-1716" r="-1229" b="-31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5763171" y="276860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u </a:t>
            </a:r>
            <a:r>
              <a:rPr lang="en-US" dirty="0" smtClean="0">
                <a:latin typeface="+mn-lt"/>
              </a:rPr>
              <a:t>= 0,1,.., </a:t>
            </a:r>
            <a:r>
              <a:rPr lang="en-US" i="1" dirty="0" smtClean="0">
                <a:latin typeface="+mn-lt"/>
              </a:rPr>
              <a:t>M</a:t>
            </a:r>
            <a:endParaRPr lang="en-US" i="1" dirty="0">
              <a:latin typeface="+mn-lt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68365"/>
              </p:ext>
            </p:extLst>
          </p:nvPr>
        </p:nvGraphicFramePr>
        <p:xfrm>
          <a:off x="3124200" y="2272344"/>
          <a:ext cx="2638971" cy="839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42" name="Equation" r:id="rId4" imgW="1396800" imgH="444240" progId="Equation.DSMT4">
                  <p:embed/>
                </p:oleObj>
              </mc:Choice>
              <mc:Fallback>
                <p:oleObj name="Equation" r:id="rId4" imgW="139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2272344"/>
                        <a:ext cx="2638971" cy="83967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240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  <p:bldP spid="4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80110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Advanced Image/Video Processing: </a:t>
            </a:r>
            <a:r>
              <a:rPr lang="en-GB" sz="1200">
                <a:solidFill>
                  <a:schemeClr val="bg1"/>
                </a:solidFill>
                <a:latin typeface="Tahoma" panose="020B0604030504040204" pitchFamily="34" charset="0"/>
              </a:rPr>
              <a:t>Chapter 03 – Fourier Transform</a:t>
            </a:r>
            <a:r>
              <a:rPr lang="en-GB" sz="1200">
                <a:solidFill>
                  <a:schemeClr val="accent1"/>
                </a:solidFill>
                <a:latin typeface="Tahoma" panose="020B0604030504040204" pitchFamily="34" charset="0"/>
              </a:rPr>
              <a:t>	</a:t>
            </a:r>
            <a:r>
              <a:rPr lang="en-GB" sz="1200">
                <a:solidFill>
                  <a:srgbClr val="A50021"/>
                </a:solidFill>
                <a:latin typeface="Tahoma" panose="020B0604030504040204" pitchFamily="34" charset="0"/>
              </a:rPr>
              <a:t>Slide</a:t>
            </a:r>
            <a:r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t>: </a:t>
            </a:r>
            <a:fld id="{24693600-83CD-485B-BE9F-AC73DBE8E448}" type="slidenum">
              <a:rPr lang="en-US" sz="1200">
                <a:solidFill>
                  <a:srgbClr val="A50021"/>
                </a:solidFill>
                <a:latin typeface="Tahoma" panose="020B0604030504040204" pitchFamily="34" charset="0"/>
              </a:rPr>
              <a:pPr/>
              <a:t>9</a:t>
            </a:fld>
            <a:endParaRPr lang="en-US" sz="1200">
              <a:solidFill>
                <a:srgbClr val="A50021"/>
              </a:solidFill>
              <a:latin typeface="Tahoma" panose="020B0604030504040204" pitchFamily="34" charset="0"/>
            </a:endParaRPr>
          </a:p>
          <a:p>
            <a:endParaRPr lang="en-GB" sz="1200">
              <a:solidFill>
                <a:srgbClr val="A50021"/>
              </a:solidFill>
              <a:latin typeface="Tahoma" panose="020B0604030504040204" pitchFamily="34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942025" y="609600"/>
            <a:ext cx="7340600" cy="762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1D Discrete Fourier </a:t>
            </a:r>
            <a:r>
              <a:rPr lang="en-US" sz="2800" b="1" dirty="0"/>
              <a:t>Transform</a:t>
            </a:r>
            <a:br>
              <a:rPr lang="en-US" sz="2800" b="1" dirty="0"/>
            </a:br>
            <a:r>
              <a:rPr lang="en-US" sz="2800" b="1" dirty="0"/>
              <a:t>Interpretation</a:t>
            </a:r>
            <a:endParaRPr lang="en-US" sz="2800" b="1" dirty="0" smtClean="0"/>
          </a:p>
        </p:txBody>
      </p:sp>
      <p:sp>
        <p:nvSpPr>
          <p:cNvPr id="47" name="Text Box 3"/>
          <p:cNvSpPr txBox="1">
            <a:spLocks noChangeArrowheads="1"/>
          </p:cNvSpPr>
          <p:nvPr/>
        </p:nvSpPr>
        <p:spPr bwMode="auto">
          <a:xfrm>
            <a:off x="228600" y="1676400"/>
            <a:ext cx="3904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b="1" dirty="0" smtClean="0"/>
              <a:t>Fourier transform meaning:</a:t>
            </a:r>
            <a:endParaRPr lang="en-US" b="1" dirty="0"/>
          </a:p>
        </p:txBody>
      </p:sp>
      <p:sp>
        <p:nvSpPr>
          <p:cNvPr id="49" name="Text Box 3"/>
          <p:cNvSpPr txBox="1">
            <a:spLocks noChangeArrowheads="1"/>
          </p:cNvSpPr>
          <p:nvPr/>
        </p:nvSpPr>
        <p:spPr bwMode="auto">
          <a:xfrm>
            <a:off x="476047" y="3530129"/>
            <a:ext cx="7935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/>
            <a:r>
              <a:rPr lang="en-US" i="1" dirty="0" smtClean="0">
                <a:latin typeface="+mn-lt"/>
              </a:rPr>
              <a:t>In dot product</a:t>
            </a:r>
            <a:r>
              <a:rPr lang="en-US" i="1" smtClean="0">
                <a:latin typeface="+mn-lt"/>
              </a:rPr>
              <a:t>/ correlation</a:t>
            </a:r>
            <a:endParaRPr lang="en-US" dirty="0" smtClean="0"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63171" y="276860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n-lt"/>
              </a:rPr>
              <a:t>u </a:t>
            </a:r>
            <a:r>
              <a:rPr lang="en-US" dirty="0" smtClean="0">
                <a:latin typeface="+mn-lt"/>
              </a:rPr>
              <a:t>= 0,1,.., </a:t>
            </a:r>
            <a:r>
              <a:rPr lang="en-US" i="1" dirty="0" smtClean="0">
                <a:latin typeface="+mn-lt"/>
              </a:rPr>
              <a:t>M</a:t>
            </a:r>
            <a:endParaRPr lang="en-US" i="1" dirty="0">
              <a:latin typeface="+mn-lt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68365"/>
              </p:ext>
            </p:extLst>
          </p:nvPr>
        </p:nvGraphicFramePr>
        <p:xfrm>
          <a:off x="3124200" y="2272344"/>
          <a:ext cx="2638971" cy="839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4" name="Equation" r:id="rId3" imgW="1396800" imgH="444240" progId="Equation.DSMT4">
                  <p:embed/>
                </p:oleObj>
              </mc:Choice>
              <mc:Fallback>
                <p:oleObj name="Equation" r:id="rId3" imgW="1396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272344"/>
                        <a:ext cx="2638971" cy="83967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924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utoUpdateAnimBg="0"/>
      <p:bldP spid="49" grpId="0" autoUpdateAnimBg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 Unicode MS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6467</TotalTime>
  <Words>2913</Words>
  <Application>Microsoft Macintosh PowerPoint</Application>
  <PresentationFormat>On-screen Show (4:3)</PresentationFormat>
  <Paragraphs>640</Paragraphs>
  <Slides>75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Default Design</vt:lpstr>
      <vt:lpstr>Equation</vt:lpstr>
      <vt:lpstr>Microsoft Equation 3.0</vt:lpstr>
      <vt:lpstr>Chart</vt:lpstr>
      <vt:lpstr>Fourier Transform and Its Applications</vt:lpstr>
      <vt:lpstr>Outline</vt:lpstr>
      <vt:lpstr>Fourier Analysis</vt:lpstr>
      <vt:lpstr>Fourier Theory</vt:lpstr>
      <vt:lpstr>1D Discrete Fourier Transform Formula</vt:lpstr>
      <vt:lpstr>1D Discrete Fourier Transform Interpretation</vt:lpstr>
      <vt:lpstr>1D Discrete Fourier Transform Interpretation</vt:lpstr>
      <vt:lpstr>1D Discrete Fourier Transform Interpretation</vt:lpstr>
      <vt:lpstr>1D Discrete Fourier Transform Interpretation</vt:lpstr>
      <vt:lpstr>1D Discrete Fourier Transform Interpretation</vt:lpstr>
      <vt:lpstr>1D Discrete Fourier Transform Interpretation</vt:lpstr>
      <vt:lpstr>1D Discrete Fourier Transform Interpretation</vt:lpstr>
      <vt:lpstr>1D Discrete Fourier Transform Interpretation</vt:lpstr>
      <vt:lpstr>1D Discrete Fourier Transform Matrix form</vt:lpstr>
      <vt:lpstr>1D Discrete Fourier Transform Matrix form</vt:lpstr>
      <vt:lpstr>1D Discrete Fourier Transform Matrix form</vt:lpstr>
      <vt:lpstr>1D Discrete Fourier Transform Matrix form</vt:lpstr>
      <vt:lpstr>1D Discrete Fourier Transform Example</vt:lpstr>
      <vt:lpstr>1D Discrete Fourier Transform Example</vt:lpstr>
      <vt:lpstr>1D Discrete Fourier Transform Example</vt:lpstr>
      <vt:lpstr>1D Discrete Fourier Transform Example</vt:lpstr>
      <vt:lpstr>PowerPoint Presentation</vt:lpstr>
      <vt:lpstr>1D Discrete Fourier Transform Example</vt:lpstr>
      <vt:lpstr>1D Discrete Fourier Transform Example</vt:lpstr>
      <vt:lpstr>1D Discrete Fourier Transform Matrix form</vt:lpstr>
      <vt:lpstr>1D Discrete Fourier Transform Matrix form</vt:lpstr>
      <vt:lpstr>1D Discrete Fourier Transform Matrix form</vt:lpstr>
      <vt:lpstr>1D Discrete Fourier Transform Matrix form</vt:lpstr>
      <vt:lpstr>1D Discrete Fourier Transform Question</vt:lpstr>
      <vt:lpstr>2D Discrete Fourier Transform Formula</vt:lpstr>
      <vt:lpstr>2D Discrete Fourier Transform Computation</vt:lpstr>
      <vt:lpstr>2D Discrete Fourier Transform Computation</vt:lpstr>
      <vt:lpstr>2D Discrete Fourier Transform Computation</vt:lpstr>
      <vt:lpstr>2D Discrete Fourier Transform Computation</vt:lpstr>
      <vt:lpstr>2D Discrete Fourier Transform Computation</vt:lpstr>
      <vt:lpstr>2D Discrete Fourier Transform Computation</vt:lpstr>
      <vt:lpstr>Fourier Transform property (1)</vt:lpstr>
      <vt:lpstr>2D Discrete Fourier Transform Computation</vt:lpstr>
      <vt:lpstr>2D Discrete Fourier Transform Computation</vt:lpstr>
      <vt:lpstr>2D Discrete Fourier Transform Computation</vt:lpstr>
      <vt:lpstr>Fast Fourier Transform Computation</vt:lpstr>
      <vt:lpstr>Fast Fourier Transform Computation</vt:lpstr>
      <vt:lpstr>Fast Fourier Transform Computation</vt:lpstr>
      <vt:lpstr>Fast Fourier Transform Computation</vt:lpstr>
      <vt:lpstr>Fast Fourier Transform Computation</vt:lpstr>
      <vt:lpstr>DIT-FFT (Scalable) (1)</vt:lpstr>
      <vt:lpstr>DIT-FFT (Scalable) (2)</vt:lpstr>
      <vt:lpstr>Fast Fourier Transform (DIT-FFT)</vt:lpstr>
      <vt:lpstr>Fast Fourier Transform</vt:lpstr>
      <vt:lpstr>Processing Time (DFT vs FFT)</vt:lpstr>
      <vt:lpstr>Relationship between Convolution and DFT</vt:lpstr>
      <vt:lpstr>Comparison of Convolution and FFT</vt:lpstr>
      <vt:lpstr>Number of Multiplication (FFT vs Convolution)</vt:lpstr>
      <vt:lpstr>Filtering in Frequency Domain</vt:lpstr>
      <vt:lpstr>Fourier Transform Applications:  Image Enhancement and Restoration</vt:lpstr>
      <vt:lpstr>Ideal Low Pass Filter (ILPF)</vt:lpstr>
      <vt:lpstr>ILPF results</vt:lpstr>
      <vt:lpstr>ILPF ripple effects</vt:lpstr>
      <vt:lpstr>Butterworth Low Pass Filter (BLPF)</vt:lpstr>
      <vt:lpstr>BLPF results</vt:lpstr>
      <vt:lpstr>Gaussian Low Pass Filter (GLPF)</vt:lpstr>
      <vt:lpstr>GLPF results</vt:lpstr>
      <vt:lpstr>Applications of Low Pass Filter</vt:lpstr>
      <vt:lpstr>Ideal High Pass Filter (IHPF)</vt:lpstr>
      <vt:lpstr>IHPF results</vt:lpstr>
      <vt:lpstr>Butterworth High Pass Filter (BHPF)</vt:lpstr>
      <vt:lpstr>BHPF results</vt:lpstr>
      <vt:lpstr>Gaussian High Pass Filter (GHPF)</vt:lpstr>
      <vt:lpstr>GHPF results</vt:lpstr>
      <vt:lpstr>Laplacian Filter (Second-order Filter)</vt:lpstr>
      <vt:lpstr>Laplacian Filter results</vt:lpstr>
      <vt:lpstr>High Frequency Emphasis Filter</vt:lpstr>
      <vt:lpstr>Band Reject Filter (BRF)</vt:lpstr>
      <vt:lpstr>BRF results</vt:lpstr>
      <vt:lpstr>Band Pass Filter (BPF)</vt:lpstr>
    </vt:vector>
  </TitlesOfParts>
  <Company>Truong Dai Hoc Bach Khoa TPHCM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LE THANH SACH</dc:creator>
  <cp:lastModifiedBy>LE THANH SACH</cp:lastModifiedBy>
  <cp:revision>504</cp:revision>
  <dcterms:created xsi:type="dcterms:W3CDTF">2004-02-07T23:51:55Z</dcterms:created>
  <dcterms:modified xsi:type="dcterms:W3CDTF">2015-09-17T00:25:57Z</dcterms:modified>
</cp:coreProperties>
</file>